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02" r:id="rId1"/>
  </p:sldMasterIdLst>
  <p:sldIdLst>
    <p:sldId id="301" r:id="rId2"/>
    <p:sldId id="306" r:id="rId3"/>
    <p:sldId id="258" r:id="rId4"/>
    <p:sldId id="302" r:id="rId5"/>
    <p:sldId id="288" r:id="rId6"/>
    <p:sldId id="289" r:id="rId7"/>
    <p:sldId id="303" r:id="rId8"/>
    <p:sldId id="287" r:id="rId9"/>
    <p:sldId id="297" r:id="rId10"/>
    <p:sldId id="290" r:id="rId11"/>
    <p:sldId id="262" r:id="rId12"/>
    <p:sldId id="298" r:id="rId13"/>
    <p:sldId id="291" r:id="rId14"/>
    <p:sldId id="299" r:id="rId15"/>
    <p:sldId id="292" r:id="rId16"/>
    <p:sldId id="300" r:id="rId17"/>
    <p:sldId id="293" r:id="rId18"/>
    <p:sldId id="305" r:id="rId19"/>
    <p:sldId id="295" r:id="rId20"/>
    <p:sldId id="296" r:id="rId21"/>
    <p:sldId id="267" r:id="rId22"/>
    <p:sldId id="304" r:id="rId23"/>
    <p:sldId id="307" r:id="rId24"/>
    <p:sldId id="308" r:id="rId25"/>
    <p:sldId id="285" r:id="rId2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4DBD2"/>
    <a:srgbClr val="F8F6F3"/>
    <a:srgbClr val="FAF9F6"/>
    <a:srgbClr val="FBFAF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82" d="100"/>
          <a:sy n="82" d="100"/>
        </p:scale>
        <p:origin x="672" y="8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59833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DAF61AA-5A98-4049-A93E-477E5505141A}" type="datetimeFigureOut">
              <a:rPr lang="en-US" smtClean="0"/>
              <a:t>2/7/2024</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6446808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53762" cy="682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DAF61AA-5A98-4049-A93E-477E5505141A}" type="datetimeFigureOut">
              <a:rPr lang="en-US" smtClean="0"/>
              <a:pPr/>
              <a:t>2/7/2024</a:t>
            </a:fld>
            <a:endParaRPr lang="en-US" dirty="0"/>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3B850FF-6169-4056-8077-06FFA93A5366}" type="slidenum">
              <a:rPr lang="en-US" smtClean="0"/>
              <a:pPr/>
              <a:t>‹#›</a:t>
            </a:fld>
            <a:endParaRPr lang="en-US"/>
          </a:p>
        </p:txBody>
      </p:sp>
    </p:spTree>
    <p:extLst>
      <p:ext uri="{BB962C8B-B14F-4D97-AF65-F5344CB8AC3E}">
        <p14:creationId xmlns:p14="http://schemas.microsoft.com/office/powerpoint/2010/main" val="17922899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DAF61AA-5A98-4049-A93E-477E5505141A}" type="datetimeFigureOut">
              <a:rPr lang="en-US" smtClean="0"/>
              <a:pPr/>
              <a:t>2/7/2024</a:t>
            </a:fld>
            <a:endParaRPr lang="en-US" dirty="0"/>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3B850FF-6169-4056-8077-06FFA93A5366}" type="slidenum">
              <a:rPr lang="en-US" smtClean="0"/>
              <a:pPr/>
              <a:t>‹#›</a:t>
            </a:fld>
            <a:endParaRPr lang="en-US"/>
          </a:p>
        </p:txBody>
      </p:sp>
    </p:spTree>
    <p:extLst>
      <p:ext uri="{BB962C8B-B14F-4D97-AF65-F5344CB8AC3E}">
        <p14:creationId xmlns:p14="http://schemas.microsoft.com/office/powerpoint/2010/main" val="32839122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DAF61AA-5A98-4049-A93E-477E5505141A}" type="datetimeFigureOut">
              <a:rPr lang="en-US" smtClean="0"/>
              <a:pPr/>
              <a:t>2/7/2024</a:t>
            </a:fld>
            <a:endParaRPr lang="en-US" dirty="0"/>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3B850FF-6169-4056-8077-06FFA93A5366}" type="slidenum">
              <a:rPr lang="en-US" smtClean="0"/>
              <a:pPr/>
              <a:t>‹#›</a:t>
            </a:fld>
            <a:endParaRPr lang="en-US"/>
          </a:p>
        </p:txBody>
      </p:sp>
      <p:sp>
        <p:nvSpPr>
          <p:cNvPr id="11" name="TextBox 10"/>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87451829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DAF61AA-5A98-4049-A93E-477E5505141A}" type="datetimeFigureOut">
              <a:rPr lang="en-US" smtClean="0"/>
              <a:pPr/>
              <a:t>2/7/2024</a:t>
            </a:fld>
            <a:endParaRPr lang="en-US" dirty="0"/>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3B850FF-6169-4056-8077-06FFA93A5366}" type="slidenum">
              <a:rPr lang="en-US" smtClean="0"/>
              <a:pPr/>
              <a:t>‹#›</a:t>
            </a:fld>
            <a:endParaRPr lang="en-US"/>
          </a:p>
        </p:txBody>
      </p:sp>
    </p:spTree>
    <p:extLst>
      <p:ext uri="{BB962C8B-B14F-4D97-AF65-F5344CB8AC3E}">
        <p14:creationId xmlns:p14="http://schemas.microsoft.com/office/powerpoint/2010/main" val="135517888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0DAF61AA-5A98-4049-A93E-477E5505141A}" type="datetimeFigureOut">
              <a:rPr lang="en-US" smtClean="0"/>
              <a:pPr/>
              <a:t>2/7/2024</a:t>
            </a:fld>
            <a:endParaRPr lang="en-US" dirty="0"/>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3B850FF-6169-4056-8077-06FFA93A5366}" type="slidenum">
              <a:rPr lang="en-US" smtClean="0"/>
              <a:pPr/>
              <a:t>‹#›</a:t>
            </a:fld>
            <a:endParaRPr lang="en-US"/>
          </a:p>
        </p:txBody>
      </p:sp>
    </p:spTree>
    <p:extLst>
      <p:ext uri="{BB962C8B-B14F-4D97-AF65-F5344CB8AC3E}">
        <p14:creationId xmlns:p14="http://schemas.microsoft.com/office/powerpoint/2010/main" val="117724802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480368"/>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480367"/>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480365"/>
            <a:ext cx="3300984" cy="131083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0DAF61AA-5A98-4049-A93E-477E5505141A}" type="datetimeFigureOut">
              <a:rPr lang="en-US" smtClean="0"/>
              <a:pPr/>
              <a:t>2/7/2024</a:t>
            </a:fld>
            <a:endParaRPr lang="en-US" dirty="0"/>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3B850FF-6169-4056-8077-06FFA93A5366}" type="slidenum">
              <a:rPr lang="en-US" smtClean="0"/>
              <a:pPr/>
              <a:t>‹#›</a:t>
            </a:fld>
            <a:endParaRPr lang="en-US"/>
          </a:p>
        </p:txBody>
      </p:sp>
    </p:spTree>
    <p:extLst>
      <p:ext uri="{BB962C8B-B14F-4D97-AF65-F5344CB8AC3E}">
        <p14:creationId xmlns:p14="http://schemas.microsoft.com/office/powerpoint/2010/main" val="68524927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DAF61AA-5A98-4049-A93E-477E5505141A}" type="datetimeFigureOut">
              <a:rPr lang="en-US" smtClean="0"/>
              <a:t>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427155183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DAF61AA-5A98-4049-A93E-477E5505141A}" type="datetimeFigureOut">
              <a:rPr lang="en-US" smtClean="0"/>
              <a:t>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5085197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DAF61AA-5A98-4049-A93E-477E5505141A}" type="datetimeFigureOut">
              <a:rPr lang="en-US" smtClean="0"/>
              <a:t>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6631901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589879"/>
            <a:ext cx="9590550" cy="150705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DAF61AA-5A98-4049-A93E-477E5505141A}" type="datetimeFigureOut">
              <a:rPr lang="en-US" smtClean="0"/>
              <a:t>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3245555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1732449"/>
            <a:ext cx="5060497" cy="4058750"/>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2892" y="1732449"/>
            <a:ext cx="5064665" cy="405875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DAF61AA-5A98-4049-A93E-477E5505141A}" type="datetimeFigureOut">
              <a:rPr lang="en-US" smtClean="0"/>
              <a:t>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003820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89072" cy="4148769"/>
          </a:xfrm>
          <a:prstGeom prst="rect">
            <a:avLst/>
          </a:prstGeom>
        </p:spPr>
      </p:pic>
      <p:pic>
        <p:nvPicPr>
          <p:cNvPr id="21" name="Picture 20"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8485" y="1734506"/>
            <a:ext cx="5089072" cy="4148769"/>
          </a:xfrm>
          <a:prstGeom prst="rect">
            <a:avLst/>
          </a:prstGeom>
        </p:spPr>
      </p:pic>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05872" y="1835254"/>
            <a:ext cx="4876344" cy="54488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05872" y="2380137"/>
            <a:ext cx="4876344"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94967" y="1835254"/>
            <a:ext cx="4895330" cy="544883"/>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94967" y="2380137"/>
            <a:ext cx="4895330"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DAF61AA-5A98-4049-A93E-477E5505141A}" type="datetimeFigureOut">
              <a:rPr lang="en-US" smtClean="0"/>
              <a:t>2/7/2024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4193319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DAF61AA-5A98-4049-A93E-477E5505141A}" type="datetimeFigureOut">
              <a:rPr lang="en-US" smtClean="0"/>
              <a:t>2/7/2024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0491412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DAF61AA-5A98-4049-A93E-477E5505141A}" type="datetimeFigureOut">
              <a:rPr lang="en-US" smtClean="0"/>
              <a:t>2/7/2024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1110315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1816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431518"/>
            <a:ext cx="3706889" cy="3359681"/>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DAF61AA-5A98-4049-A93E-477E5505141A}" type="datetimeFigureOut">
              <a:rPr lang="en-US" smtClean="0"/>
              <a:t>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7176753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609923"/>
            <a:ext cx="5934949" cy="1829338"/>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913795" y="2439261"/>
            <a:ext cx="5934949" cy="337613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DAF61AA-5A98-4049-A93E-477E5505141A}" type="datetimeFigureOut">
              <a:rPr lang="en-US" smtClean="0"/>
              <a:t>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6773022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1732449"/>
            <a:ext cx="10353762"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0DAF61AA-5A98-4049-A93E-477E5505141A}" type="datetimeFigureOut">
              <a:rPr lang="en-US" smtClean="0"/>
              <a:pPr/>
              <a:t>2/7/2024</a:t>
            </a:fld>
            <a:endParaRPr lang="en-US" dirty="0"/>
          </a:p>
        </p:txBody>
      </p:sp>
      <p:sp>
        <p:nvSpPr>
          <p:cNvPr id="5" name="Footer Placeholder 4"/>
          <p:cNvSpPr>
            <a:spLocks noGrp="1"/>
          </p:cNvSpPr>
          <p:nvPr>
            <p:ph type="ftr" sz="quarter" idx="3"/>
          </p:nvPr>
        </p:nvSpPr>
        <p:spPr>
          <a:xfrm>
            <a:off x="913795" y="5883275"/>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endParaRPr lang="en-US"/>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73B850FF-6169-4056-8077-06FFA93A5366}" type="slidenum">
              <a:rPr lang="en-US" smtClean="0"/>
              <a:pPr/>
              <a:t>‹#›</a:t>
            </a:fld>
            <a:endParaRPr lang="en-US"/>
          </a:p>
        </p:txBody>
      </p:sp>
    </p:spTree>
    <p:extLst>
      <p:ext uri="{BB962C8B-B14F-4D97-AF65-F5344CB8AC3E}">
        <p14:creationId xmlns:p14="http://schemas.microsoft.com/office/powerpoint/2010/main" val="1141597054"/>
      </p:ext>
    </p:extLst>
  </p:cSld>
  <p:clrMap bg1="dk1" tx1="lt1" bg2="dk2" tx2="lt2" accent1="accent1" accent2="accent2" accent3="accent3" accent4="accent4" accent5="accent5" accent6="accent6" hlink="hlink" folHlink="folHlink"/>
  <p:sldLayoutIdLst>
    <p:sldLayoutId id="2147483903" r:id="rId1"/>
    <p:sldLayoutId id="2147483904" r:id="rId2"/>
    <p:sldLayoutId id="2147483905" r:id="rId3"/>
    <p:sldLayoutId id="2147483906" r:id="rId4"/>
    <p:sldLayoutId id="2147483907" r:id="rId5"/>
    <p:sldLayoutId id="2147483908" r:id="rId6"/>
    <p:sldLayoutId id="2147483909" r:id="rId7"/>
    <p:sldLayoutId id="2147483910" r:id="rId8"/>
    <p:sldLayoutId id="2147483911" r:id="rId9"/>
    <p:sldLayoutId id="2147483912" r:id="rId10"/>
    <p:sldLayoutId id="2147483913" r:id="rId11"/>
    <p:sldLayoutId id="2147483914" r:id="rId12"/>
    <p:sldLayoutId id="2147483915" r:id="rId13"/>
    <p:sldLayoutId id="2147483916" r:id="rId14"/>
    <p:sldLayoutId id="2147483917" r:id="rId15"/>
    <p:sldLayoutId id="2147483918" r:id="rId16"/>
    <p:sldLayoutId id="2147483919" r:id="rId17"/>
  </p:sldLayoutIdLst>
  <p:txStyles>
    <p:title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1.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pixabay.com/en/thank-you-stamp-template-red-1656195/" TargetMode="External"/><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pic>
        <p:nvPicPr>
          <p:cNvPr id="6" name="Picture 5" descr="Aerial view of skyscrapers and city">
            <a:extLst>
              <a:ext uri="{FF2B5EF4-FFF2-40B4-BE49-F238E27FC236}">
                <a16:creationId xmlns:a16="http://schemas.microsoft.com/office/drawing/2014/main" id="{41705B44-AC99-649D-04F0-D5DAC369E7A4}"/>
              </a:ext>
            </a:extLst>
          </p:cNvPr>
          <p:cNvPicPr>
            <a:picLocks noChangeAspect="1"/>
          </p:cNvPicPr>
          <p:nvPr/>
        </p:nvPicPr>
        <p:blipFill rotWithShape="1">
          <a:blip r:embed="rId3">
            <a:alphaModFix amt="26000"/>
            <a:extLst>
              <a:ext uri="{BEBA8EAE-BF5A-486C-A8C5-ECC9F3942E4B}">
                <a14:imgProps xmlns:a14="http://schemas.microsoft.com/office/drawing/2010/main">
                  <a14:imgLayer r:embed="rId4">
                    <a14:imgEffect>
                      <a14:colorTemperature colorTemp="8722"/>
                    </a14:imgEffect>
                    <a14:imgEffect>
                      <a14:saturation sat="0"/>
                    </a14:imgEffect>
                  </a14:imgLayer>
                </a14:imgProps>
              </a:ext>
              <a:ext uri="{28A0092B-C50C-407E-A947-70E740481C1C}">
                <a14:useLocalDpi xmlns:a14="http://schemas.microsoft.com/office/drawing/2010/main" val="0"/>
              </a:ext>
            </a:extLst>
          </a:blip>
          <a:srcRect t="2312" b="2752"/>
          <a:stretch/>
        </p:blipFill>
        <p:spPr>
          <a:xfrm>
            <a:off x="20" y="10"/>
            <a:ext cx="12191980" cy="6857990"/>
          </a:xfrm>
          <a:prstGeom prst="rect">
            <a:avLst/>
          </a:prstGeom>
        </p:spPr>
      </p:pic>
      <p:sp>
        <p:nvSpPr>
          <p:cNvPr id="2" name="Title 1">
            <a:extLst>
              <a:ext uri="{FF2B5EF4-FFF2-40B4-BE49-F238E27FC236}">
                <a16:creationId xmlns:a16="http://schemas.microsoft.com/office/drawing/2014/main" id="{F094BBE9-2045-DC63-DEDD-2B3B8D4CBD56}"/>
              </a:ext>
            </a:extLst>
          </p:cNvPr>
          <p:cNvSpPr>
            <a:spLocks noGrp="1"/>
          </p:cNvSpPr>
          <p:nvPr>
            <p:ph type="ctrTitle"/>
          </p:nvPr>
        </p:nvSpPr>
        <p:spPr>
          <a:xfrm>
            <a:off x="1614367" y="2564281"/>
            <a:ext cx="8963266" cy="933062"/>
          </a:xfrm>
        </p:spPr>
        <p:txBody>
          <a:bodyPr>
            <a:normAutofit/>
          </a:bodyPr>
          <a:lstStyle/>
          <a:p>
            <a:r>
              <a:rPr lang="en-US" b="1" dirty="0">
                <a:effectLst>
                  <a:glow rad="228600">
                    <a:schemeClr val="accent1">
                      <a:satMod val="175000"/>
                      <a:alpha val="40000"/>
                    </a:schemeClr>
                  </a:glow>
                  <a:outerShdw blurRad="9525" dist="25400" dir="14640000" algn="tl" rotWithShape="0">
                    <a:schemeClr val="bg1">
                      <a:alpha val="30000"/>
                    </a:schemeClr>
                  </a:outerShdw>
                </a:effectLst>
                <a:latin typeface="Algerian" panose="04020705040A02060702" pitchFamily="82" charset="0"/>
              </a:rPr>
              <a:t>Olist Store Analysis</a:t>
            </a:r>
          </a:p>
        </p:txBody>
      </p:sp>
      <p:sp>
        <p:nvSpPr>
          <p:cNvPr id="4" name="Title 1">
            <a:extLst>
              <a:ext uri="{FF2B5EF4-FFF2-40B4-BE49-F238E27FC236}">
                <a16:creationId xmlns:a16="http://schemas.microsoft.com/office/drawing/2014/main" id="{9981C64F-40C6-5761-22AC-96FFE8C93EB7}"/>
              </a:ext>
            </a:extLst>
          </p:cNvPr>
          <p:cNvSpPr txBox="1">
            <a:spLocks/>
          </p:cNvSpPr>
          <p:nvPr/>
        </p:nvSpPr>
        <p:spPr>
          <a:xfrm>
            <a:off x="1221403" y="2460006"/>
            <a:ext cx="9440034" cy="1141612"/>
          </a:xfrm>
          <a:prstGeom prst="rect">
            <a:avLst/>
          </a:prstGeom>
          <a:effectLst>
            <a:outerShdw blurRad="25400" dir="17880000">
              <a:srgbClr val="000000">
                <a:alpha val="46000"/>
              </a:srgbClr>
            </a:outerShdw>
          </a:effectLst>
        </p:spPr>
        <p:txBody>
          <a:bodyPr vert="horz" lIns="91440" tIns="45720" rIns="91440" bIns="45720" rtlCol="0" anchor="b">
            <a:normAutofit/>
          </a:bodyPr>
          <a:lstStyle>
            <a:lvl1pPr algn="ctr" defTabSz="457200" rtl="0" eaLnBrk="1" latinLnBrk="0" hangingPunct="1">
              <a:spcBef>
                <a:spcPct val="0"/>
              </a:spcBef>
              <a:buNone/>
              <a:defRPr sz="5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endParaRPr lang="en-US" b="1" dirty="0">
              <a:effectLst>
                <a:glow rad="228600">
                  <a:schemeClr val="accent1">
                    <a:satMod val="175000"/>
                    <a:alpha val="40000"/>
                  </a:schemeClr>
                </a:glow>
                <a:outerShdw blurRad="9525" dist="25400" dir="14640000" algn="tl" rotWithShape="0">
                  <a:schemeClr val="bg1">
                    <a:alpha val="30000"/>
                  </a:schemeClr>
                </a:outerShdw>
              </a:effectLst>
              <a:latin typeface="Algerian" panose="04020705040A02060702" pitchFamily="82" charset="0"/>
            </a:endParaRPr>
          </a:p>
        </p:txBody>
      </p:sp>
    </p:spTree>
    <p:extLst>
      <p:ext uri="{BB962C8B-B14F-4D97-AF65-F5344CB8AC3E}">
        <p14:creationId xmlns:p14="http://schemas.microsoft.com/office/powerpoint/2010/main" val="3693574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nodePh="1">
                                  <p:stCondLst>
                                    <p:cond delay="0"/>
                                  </p:stCondLst>
                                  <p:endCondLst>
                                    <p:cond evt="begin" delay="0">
                                      <p:tn val="9"/>
                                    </p:cond>
                                  </p:end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278158-CD98-A41B-7A2A-C14DDEB9CB9A}"/>
              </a:ext>
            </a:extLst>
          </p:cNvPr>
          <p:cNvSpPr>
            <a:spLocks noGrp="1"/>
          </p:cNvSpPr>
          <p:nvPr>
            <p:ph type="title"/>
          </p:nvPr>
        </p:nvSpPr>
        <p:spPr>
          <a:xfrm>
            <a:off x="913795" y="609600"/>
            <a:ext cx="10353762" cy="970450"/>
          </a:xfrm>
        </p:spPr>
        <p:txBody>
          <a:bodyPr>
            <a:normAutofit/>
          </a:bodyPr>
          <a:lstStyle/>
          <a:p>
            <a:pPr>
              <a:lnSpc>
                <a:spcPct val="90000"/>
              </a:lnSpc>
            </a:pPr>
            <a:r>
              <a:rPr lang="en-IN" sz="3100" dirty="0">
                <a:solidFill>
                  <a:srgbClr val="FF0000"/>
                </a:solidFill>
                <a:latin typeface="Arial Black" panose="020B0A04020102020204" pitchFamily="34" charset="0"/>
                <a:cs typeface="Aharoni" panose="020F0502020204030204" pitchFamily="2" charset="-79"/>
              </a:rPr>
              <a:t>Number of Orders with review score 5 and payment type as credit card</a:t>
            </a:r>
            <a:endParaRPr lang="en-US" sz="3100" dirty="0">
              <a:solidFill>
                <a:srgbClr val="FF0000"/>
              </a:solidFill>
              <a:latin typeface="Arial Black" panose="020B0A04020102020204" pitchFamily="34" charset="0"/>
            </a:endParaRPr>
          </a:p>
        </p:txBody>
      </p:sp>
      <p:sp>
        <p:nvSpPr>
          <p:cNvPr id="3" name="Content Placeholder 2">
            <a:extLst>
              <a:ext uri="{FF2B5EF4-FFF2-40B4-BE49-F238E27FC236}">
                <a16:creationId xmlns:a16="http://schemas.microsoft.com/office/drawing/2014/main" id="{7B6F399A-A275-3D8C-26F5-935005F378C5}"/>
              </a:ext>
            </a:extLst>
          </p:cNvPr>
          <p:cNvSpPr>
            <a:spLocks noGrp="1"/>
          </p:cNvSpPr>
          <p:nvPr>
            <p:ph idx="1"/>
          </p:nvPr>
        </p:nvSpPr>
        <p:spPr>
          <a:xfrm>
            <a:off x="913795" y="1732449"/>
            <a:ext cx="5546272" cy="4058751"/>
          </a:xfrm>
        </p:spPr>
        <p:txBody>
          <a:bodyPr anchor="ctr">
            <a:normAutofit fontScale="92500" lnSpcReduction="20000"/>
          </a:bodyPr>
          <a:lstStyle/>
          <a:p>
            <a:pPr>
              <a:lnSpc>
                <a:spcPct val="90000"/>
              </a:lnSpc>
              <a:buClr>
                <a:srgbClr val="72B9FF"/>
              </a:buClr>
            </a:pPr>
            <a:r>
              <a:rPr lang="en-US" sz="1800" b="1" u="sng" dirty="0">
                <a:ea typeface="Calibri" panose="020F0502020204030204" pitchFamily="34" charset="0"/>
                <a:cs typeface="Calibri" panose="020F0502020204030204" pitchFamily="34" charset="0"/>
              </a:rPr>
              <a:t>Overview:</a:t>
            </a:r>
          </a:p>
          <a:p>
            <a:pPr marL="285750" indent="-285750">
              <a:lnSpc>
                <a:spcPct val="90000"/>
              </a:lnSpc>
              <a:buClr>
                <a:srgbClr val="72B9FF"/>
              </a:buClr>
              <a:buFont typeface="Wingdings" panose="05000000000000000000" pitchFamily="2" charset="2"/>
              <a:buChar char="Ø"/>
            </a:pPr>
            <a:r>
              <a:rPr lang="en-US" sz="1800" dirty="0">
                <a:ea typeface="Calibri" panose="020F0502020204030204" pitchFamily="34" charset="0"/>
                <a:cs typeface="Calibri" panose="020F0502020204030204" pitchFamily="34" charset="0"/>
              </a:rPr>
              <a:t>We had received 48,570 with a review score of 5 and payment type as credit card.</a:t>
            </a:r>
          </a:p>
          <a:p>
            <a:pPr marL="285750" indent="-285750">
              <a:lnSpc>
                <a:spcPct val="90000"/>
              </a:lnSpc>
              <a:buClr>
                <a:srgbClr val="72B9FF"/>
              </a:buClr>
              <a:buFont typeface="Wingdings" panose="05000000000000000000" pitchFamily="2" charset="2"/>
              <a:buChar char="Ø"/>
            </a:pPr>
            <a:r>
              <a:rPr lang="en-US" sz="1800" dirty="0">
                <a:ea typeface="Calibri" panose="020F0502020204030204" pitchFamily="34" charset="0"/>
                <a:cs typeface="Calibri" panose="020F0502020204030204" pitchFamily="34" charset="0"/>
              </a:rPr>
              <a:t>A substantial number of customers, approximately 74%,rated their orders with a perfect score of 5,reflecting exceptional satisfaction with the products or services received.</a:t>
            </a:r>
          </a:p>
          <a:p>
            <a:pPr marL="285750" indent="-285750">
              <a:lnSpc>
                <a:spcPct val="90000"/>
              </a:lnSpc>
              <a:buClr>
                <a:srgbClr val="72B9FF"/>
              </a:buClr>
              <a:buFont typeface="Wingdings" panose="05000000000000000000" pitchFamily="2" charset="2"/>
              <a:buChar char="Ø"/>
            </a:pPr>
            <a:r>
              <a:rPr lang="en-US" sz="1800" dirty="0">
                <a:ea typeface="Calibri" panose="020F0502020204030204" pitchFamily="34" charset="0"/>
                <a:cs typeface="Calibri" panose="020F0502020204030204" pitchFamily="34" charset="0"/>
              </a:rPr>
              <a:t>Credit card is listed topmost used payment method followed by baleto ,voucher and debit card.</a:t>
            </a:r>
          </a:p>
          <a:p>
            <a:pPr marL="285750" indent="-285750">
              <a:lnSpc>
                <a:spcPct val="90000"/>
              </a:lnSpc>
              <a:buClr>
                <a:srgbClr val="72B9FF"/>
              </a:buClr>
              <a:buFont typeface="Wingdings" panose="05000000000000000000" pitchFamily="2" charset="2"/>
              <a:buChar char="Ø"/>
            </a:pPr>
            <a:r>
              <a:rPr lang="en-US" sz="1800" dirty="0">
                <a:ea typeface="Calibri" panose="020F0502020204030204" pitchFamily="34" charset="0"/>
                <a:cs typeface="Calibri" panose="020F0502020204030204" pitchFamily="34" charset="0"/>
              </a:rPr>
              <a:t>More than 70% of products were purchased by Credit Card. However, payment using Boleto has slightly increased by 7%.</a:t>
            </a:r>
          </a:p>
          <a:p>
            <a:pPr>
              <a:lnSpc>
                <a:spcPct val="90000"/>
              </a:lnSpc>
              <a:buClr>
                <a:srgbClr val="72B9FF"/>
              </a:buClr>
            </a:pPr>
            <a:r>
              <a:rPr lang="en-US" sz="1800" b="1" u="sng" dirty="0">
                <a:ea typeface="Calibri" panose="020F0502020204030204" pitchFamily="34" charset="0"/>
                <a:cs typeface="Calibri" panose="020F0502020204030204" pitchFamily="34" charset="0"/>
              </a:rPr>
              <a:t>Suggestions:</a:t>
            </a:r>
          </a:p>
          <a:p>
            <a:pPr marL="285750" indent="-285750">
              <a:lnSpc>
                <a:spcPct val="90000"/>
              </a:lnSpc>
              <a:buClr>
                <a:srgbClr val="72B9FF"/>
              </a:buClr>
              <a:buFont typeface="Wingdings" panose="05000000000000000000" pitchFamily="2" charset="2"/>
              <a:buChar char="Ø"/>
            </a:pPr>
            <a:r>
              <a:rPr lang="en-US" sz="1800" dirty="0">
                <a:ea typeface="Calibri" panose="020F0502020204030204" pitchFamily="34" charset="0"/>
                <a:cs typeface="Calibri" panose="020F0502020204030204" pitchFamily="34" charset="0"/>
              </a:rPr>
              <a:t>Businesses can leverage this insight by emphasizing the benefits of credit card payments ,such as security and convenience, to further enhance customer satisfaction and encourage positive reviews</a:t>
            </a:r>
            <a:r>
              <a:rPr lang="en-US" sz="1800" dirty="0">
                <a:latin typeface="Calibri" panose="020F0502020204030204" pitchFamily="34" charset="0"/>
                <a:ea typeface="Calibri" panose="020F0502020204030204" pitchFamily="34" charset="0"/>
                <a:cs typeface="Calibri" panose="020F0502020204030204" pitchFamily="34" charset="0"/>
              </a:rPr>
              <a:t>.</a:t>
            </a:r>
          </a:p>
          <a:p>
            <a:pPr>
              <a:lnSpc>
                <a:spcPct val="90000"/>
              </a:lnSpc>
              <a:buClr>
                <a:srgbClr val="72B9FF"/>
              </a:buClr>
            </a:pPr>
            <a:endParaRPr lang="en-US" sz="1400" dirty="0"/>
          </a:p>
        </p:txBody>
      </p:sp>
      <p:pic>
        <p:nvPicPr>
          <p:cNvPr id="5" name="Picture 4" descr="A close up of numbers&#10;&#10;Description automatically generated">
            <a:extLst>
              <a:ext uri="{FF2B5EF4-FFF2-40B4-BE49-F238E27FC236}">
                <a16:creationId xmlns:a16="http://schemas.microsoft.com/office/drawing/2014/main" id="{FC3B5A4B-1079-595B-082D-059637FC80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37918" y="2890654"/>
            <a:ext cx="3994106" cy="1742341"/>
          </a:xfrm>
          <a:prstGeom prst="rect">
            <a:avLst/>
          </a:prstGeom>
        </p:spPr>
      </p:pic>
    </p:spTree>
    <p:extLst>
      <p:ext uri="{BB962C8B-B14F-4D97-AF65-F5344CB8AC3E}">
        <p14:creationId xmlns:p14="http://schemas.microsoft.com/office/powerpoint/2010/main" val="3760970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 calcmode="lin" valueType="num">
                                      <p:cBhvr additive="base">
                                        <p:cTn id="23"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 calcmode="lin" valueType="num">
                                      <p:cBhvr additive="base">
                                        <p:cTn id="2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5" end="5"/>
                                            </p:txEl>
                                          </p:spTgt>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 calcmode="lin" valueType="num">
                                      <p:cBhvr additive="base">
                                        <p:cTn id="31"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5"/>
                                        </p:tgtEl>
                                        <p:attrNameLst>
                                          <p:attrName>style.visibility</p:attrName>
                                        </p:attrNameLst>
                                      </p:cBhvr>
                                      <p:to>
                                        <p:strVal val="visible"/>
                                      </p:to>
                                    </p:set>
                                    <p:anim calcmode="lin" valueType="num">
                                      <p:cBhvr additive="base">
                                        <p:cTn id="37" dur="500" fill="hold"/>
                                        <p:tgtEl>
                                          <p:spTgt spid="5"/>
                                        </p:tgtEl>
                                        <p:attrNameLst>
                                          <p:attrName>ppt_x</p:attrName>
                                        </p:attrNameLst>
                                      </p:cBhvr>
                                      <p:tavLst>
                                        <p:tav tm="0">
                                          <p:val>
                                            <p:strVal val="#ppt_x"/>
                                          </p:val>
                                        </p:tav>
                                        <p:tav tm="100000">
                                          <p:val>
                                            <p:strVal val="#ppt_x"/>
                                          </p:val>
                                        </p:tav>
                                      </p:tavLst>
                                    </p:anim>
                                    <p:anim calcmode="lin" valueType="num">
                                      <p:cBhvr additive="base">
                                        <p:cTn id="3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666565D7-D5F2-D26D-B22B-A324D182B82E}"/>
              </a:ext>
            </a:extLst>
          </p:cNvPr>
          <p:cNvSpPr txBox="1"/>
          <p:nvPr/>
        </p:nvSpPr>
        <p:spPr>
          <a:xfrm>
            <a:off x="175532" y="4053771"/>
            <a:ext cx="12016468" cy="1569660"/>
          </a:xfrm>
          <a:prstGeom prst="rect">
            <a:avLst/>
          </a:prstGeom>
          <a:noFill/>
        </p:spPr>
        <p:txBody>
          <a:bodyPr wrap="square">
            <a:spAutoFit/>
          </a:bodyPr>
          <a:lstStyle/>
          <a:p>
            <a:pPr algn="just"/>
            <a:r>
              <a:rPr lang="en-US" sz="2400" b="1" u="sng" dirty="0">
                <a:solidFill>
                  <a:srgbClr val="FF0000"/>
                </a:solidFill>
                <a:latin typeface="Calibri" panose="020F0502020204030204" pitchFamily="34" charset="0"/>
                <a:ea typeface="Calibri" panose="020F0502020204030204" pitchFamily="34" charset="0"/>
                <a:cs typeface="Calibri" panose="020F0502020204030204" pitchFamily="34" charset="0"/>
              </a:rPr>
              <a:t>Suggestions:</a:t>
            </a:r>
          </a:p>
          <a:p>
            <a:pPr marL="285750" indent="-285750" algn="just">
              <a:buFont typeface="Wingdings" panose="05000000000000000000" pitchFamily="2" charset="2"/>
              <a:buChar char="Ø"/>
            </a:pPr>
            <a:r>
              <a:rPr lang="en-US" sz="2400" dirty="0">
                <a:latin typeface="Calibri" panose="020F0502020204030204" pitchFamily="34" charset="0"/>
                <a:ea typeface="Calibri" panose="020F0502020204030204" pitchFamily="34" charset="0"/>
                <a:cs typeface="Calibri" panose="020F0502020204030204" pitchFamily="34" charset="0"/>
              </a:rPr>
              <a:t>Businesses can leverage this insight by emphasizing the benefits of credit card payments ,such as security and </a:t>
            </a:r>
            <a:r>
              <a:rPr lang="en-US" sz="2400" dirty="0" err="1">
                <a:latin typeface="Calibri" panose="020F0502020204030204" pitchFamily="34" charset="0"/>
                <a:ea typeface="Calibri" panose="020F0502020204030204" pitchFamily="34" charset="0"/>
                <a:cs typeface="Calibri" panose="020F0502020204030204" pitchFamily="34" charset="0"/>
              </a:rPr>
              <a:t>convenience,to</a:t>
            </a:r>
            <a:r>
              <a:rPr lang="en-US" sz="2400" dirty="0">
                <a:latin typeface="Calibri" panose="020F0502020204030204" pitchFamily="34" charset="0"/>
                <a:ea typeface="Calibri" panose="020F0502020204030204" pitchFamily="34" charset="0"/>
                <a:cs typeface="Calibri" panose="020F0502020204030204" pitchFamily="34" charset="0"/>
              </a:rPr>
              <a:t> further enhance customer satisfaction and encourage positive reviews.</a:t>
            </a:r>
          </a:p>
        </p:txBody>
      </p:sp>
      <p:pic>
        <p:nvPicPr>
          <p:cNvPr id="4" name="Picture 3" descr="A graph showing a number of points&#10;&#10;Description automatically generated with medium confidence">
            <a:extLst>
              <a:ext uri="{FF2B5EF4-FFF2-40B4-BE49-F238E27FC236}">
                <a16:creationId xmlns:a16="http://schemas.microsoft.com/office/drawing/2014/main" id="{9602F77A-BC63-8F51-F238-B4C8CC9927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27499" y="487425"/>
            <a:ext cx="8337002" cy="3170175"/>
          </a:xfrm>
          <a:prstGeom prst="rect">
            <a:avLst/>
          </a:prstGeom>
        </p:spPr>
      </p:pic>
    </p:spTree>
    <p:extLst>
      <p:ext uri="{BB962C8B-B14F-4D97-AF65-F5344CB8AC3E}">
        <p14:creationId xmlns:p14="http://schemas.microsoft.com/office/powerpoint/2010/main" val="1095843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0" name="Picture 4" descr="Colored pencils on black background">
            <a:extLst>
              <a:ext uri="{FF2B5EF4-FFF2-40B4-BE49-F238E27FC236}">
                <a16:creationId xmlns:a16="http://schemas.microsoft.com/office/drawing/2014/main" id="{8BD1F6BB-04C9-AD18-A119-6EE9BAB668C3}"/>
              </a:ext>
            </a:extLst>
          </p:cNvPr>
          <p:cNvPicPr>
            <a:picLocks noChangeAspect="1"/>
          </p:cNvPicPr>
          <p:nvPr/>
        </p:nvPicPr>
        <p:blipFill>
          <a:blip r:embed="rId2">
            <a:extLst>
              <a:ext uri="{28A0092B-C50C-407E-A947-70E740481C1C}">
                <a14:useLocalDpi xmlns:a14="http://schemas.microsoft.com/office/drawing/2010/main" val="0"/>
              </a:ext>
            </a:extLst>
          </a:blip>
          <a:srcRect t="7800" b="7800"/>
          <a:stretch/>
        </p:blipFill>
        <p:spPr>
          <a:xfrm>
            <a:off x="0" y="1386"/>
            <a:ext cx="12188932" cy="6856614"/>
          </a:xfrm>
          <a:prstGeom prst="rect">
            <a:avLst/>
          </a:prstGeom>
        </p:spPr>
      </p:pic>
      <p:sp>
        <p:nvSpPr>
          <p:cNvPr id="2" name="Title 1">
            <a:extLst>
              <a:ext uri="{FF2B5EF4-FFF2-40B4-BE49-F238E27FC236}">
                <a16:creationId xmlns:a16="http://schemas.microsoft.com/office/drawing/2014/main" id="{C9E59DB9-5D23-20A0-53B8-408FB7D25376}"/>
              </a:ext>
            </a:extLst>
          </p:cNvPr>
          <p:cNvSpPr>
            <a:spLocks noGrp="1"/>
          </p:cNvSpPr>
          <p:nvPr>
            <p:ph type="title"/>
          </p:nvPr>
        </p:nvSpPr>
        <p:spPr>
          <a:xfrm>
            <a:off x="1048160" y="3720883"/>
            <a:ext cx="4958128" cy="959327"/>
          </a:xfrm>
        </p:spPr>
        <p:txBody>
          <a:bodyPr vert="horz" lIns="91440" tIns="45720" rIns="91440" bIns="45720" rtlCol="0" anchor="b">
            <a:normAutofit/>
          </a:bodyPr>
          <a:lstStyle/>
          <a:p>
            <a:r>
              <a:rPr lang="en-US" sz="5400" b="1" kern="1200" dirty="0">
                <a:solidFill>
                  <a:srgbClr val="FFFFFF"/>
                </a:solidFill>
                <a:latin typeface="Georgia" panose="02040502050405020303" pitchFamily="18" charset="0"/>
              </a:rPr>
              <a:t>KPI-3</a:t>
            </a:r>
          </a:p>
        </p:txBody>
      </p:sp>
      <p:sp>
        <p:nvSpPr>
          <p:cNvPr id="3" name="Content Placeholder 2">
            <a:extLst>
              <a:ext uri="{FF2B5EF4-FFF2-40B4-BE49-F238E27FC236}">
                <a16:creationId xmlns:a16="http://schemas.microsoft.com/office/drawing/2014/main" id="{DAF8A7D0-6640-3B65-31EC-849847113D5F}"/>
              </a:ext>
            </a:extLst>
          </p:cNvPr>
          <p:cNvSpPr>
            <a:spLocks noGrp="1"/>
          </p:cNvSpPr>
          <p:nvPr>
            <p:ph idx="1"/>
          </p:nvPr>
        </p:nvSpPr>
        <p:spPr>
          <a:xfrm>
            <a:off x="957486" y="4886826"/>
            <a:ext cx="4958128" cy="1234538"/>
          </a:xfrm>
        </p:spPr>
        <p:txBody>
          <a:bodyPr vert="horz" lIns="91440" tIns="45720" rIns="91440" bIns="45720" rtlCol="0" anchor="t">
            <a:normAutofit/>
          </a:bodyPr>
          <a:lstStyle/>
          <a:p>
            <a:pPr marL="0" indent="0">
              <a:buNone/>
            </a:pPr>
            <a:r>
              <a:rPr lang="en-IN" sz="2000" dirty="0">
                <a:solidFill>
                  <a:schemeClr val="tx1"/>
                </a:solidFill>
                <a:latin typeface="Georgia" panose="02040502050405020303" pitchFamily="18" charset="0"/>
              </a:rPr>
              <a:t>Average number of days taken for</a:t>
            </a:r>
          </a:p>
          <a:p>
            <a:pPr marL="0" indent="0">
              <a:buNone/>
            </a:pPr>
            <a:r>
              <a:rPr lang="en-IN" sz="2000" dirty="0">
                <a:solidFill>
                  <a:schemeClr val="tx1"/>
                </a:solidFill>
                <a:latin typeface="Georgia" panose="02040502050405020303" pitchFamily="18" charset="0"/>
              </a:rPr>
              <a:t> order delivered</a:t>
            </a:r>
            <a:r>
              <a:rPr lang="en-IN" dirty="0">
                <a:solidFill>
                  <a:schemeClr val="tx1"/>
                </a:solidFill>
                <a:latin typeface="Georgia" panose="02040502050405020303" pitchFamily="18" charset="0"/>
              </a:rPr>
              <a:t> </a:t>
            </a:r>
            <a:r>
              <a:rPr lang="en-IN" sz="2000" dirty="0">
                <a:solidFill>
                  <a:schemeClr val="tx1"/>
                </a:solidFill>
                <a:latin typeface="Georgia" panose="02040502050405020303" pitchFamily="18" charset="0"/>
              </a:rPr>
              <a:t>customer</a:t>
            </a:r>
            <a:r>
              <a:rPr lang="en-IN" dirty="0">
                <a:solidFill>
                  <a:schemeClr val="tx1"/>
                </a:solidFill>
                <a:latin typeface="Georgia" panose="02040502050405020303" pitchFamily="18" charset="0"/>
              </a:rPr>
              <a:t> </a:t>
            </a:r>
            <a:r>
              <a:rPr lang="en-IN" sz="2000" dirty="0">
                <a:solidFill>
                  <a:schemeClr val="tx1"/>
                </a:solidFill>
                <a:latin typeface="Georgia" panose="02040502050405020303" pitchFamily="18" charset="0"/>
              </a:rPr>
              <a:t>date for </a:t>
            </a:r>
            <a:r>
              <a:rPr lang="en-IN" sz="2000" dirty="0" err="1">
                <a:solidFill>
                  <a:schemeClr val="tx1"/>
                </a:solidFill>
                <a:latin typeface="Georgia" panose="02040502050405020303" pitchFamily="18" charset="0"/>
              </a:rPr>
              <a:t>petshop</a:t>
            </a:r>
            <a:endParaRPr lang="en-US" sz="2000" dirty="0">
              <a:solidFill>
                <a:schemeClr val="tx1"/>
              </a:solidFill>
              <a:latin typeface="Georgia" panose="02040502050405020303" pitchFamily="18" charset="0"/>
            </a:endParaRPr>
          </a:p>
          <a:p>
            <a:pPr marL="0" indent="0">
              <a:buNone/>
            </a:pPr>
            <a:endParaRPr lang="en-US" sz="2200" b="1" kern="1200" dirty="0">
              <a:solidFill>
                <a:schemeClr val="tx1"/>
              </a:solidFill>
              <a:latin typeface="Georgia" panose="02040502050405020303" pitchFamily="18" charset="0"/>
            </a:endParaRPr>
          </a:p>
        </p:txBody>
      </p:sp>
    </p:spTree>
    <p:extLst>
      <p:ext uri="{BB962C8B-B14F-4D97-AF65-F5344CB8AC3E}">
        <p14:creationId xmlns:p14="http://schemas.microsoft.com/office/powerpoint/2010/main" val="38359498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B46051-677F-FA12-389A-1C2A6868C472}"/>
              </a:ext>
            </a:extLst>
          </p:cNvPr>
          <p:cNvSpPr>
            <a:spLocks noGrp="1"/>
          </p:cNvSpPr>
          <p:nvPr>
            <p:ph type="title"/>
          </p:nvPr>
        </p:nvSpPr>
        <p:spPr>
          <a:xfrm>
            <a:off x="0" y="365126"/>
            <a:ext cx="12066814" cy="924832"/>
          </a:xfrm>
        </p:spPr>
        <p:txBody>
          <a:bodyPr>
            <a:normAutofit/>
          </a:bodyPr>
          <a:lstStyle/>
          <a:p>
            <a:pPr algn="ctr"/>
            <a:r>
              <a:rPr lang="en-IN" sz="2800" dirty="0">
                <a:solidFill>
                  <a:srgbClr val="FF0000"/>
                </a:solidFill>
                <a:latin typeface="Algerian" panose="04020705040A02060702" pitchFamily="82" charset="0"/>
              </a:rPr>
              <a:t>Average number of days taken to deliver order for </a:t>
            </a:r>
            <a:r>
              <a:rPr lang="en-IN" sz="2800" dirty="0" err="1">
                <a:solidFill>
                  <a:srgbClr val="FF0000"/>
                </a:solidFill>
                <a:latin typeface="Algerian" panose="04020705040A02060702" pitchFamily="82" charset="0"/>
              </a:rPr>
              <a:t>pet_shop</a:t>
            </a:r>
            <a:endParaRPr lang="en-US" sz="2800" dirty="0"/>
          </a:p>
        </p:txBody>
      </p:sp>
      <p:sp>
        <p:nvSpPr>
          <p:cNvPr id="3" name="Content Placeholder 2">
            <a:extLst>
              <a:ext uri="{FF2B5EF4-FFF2-40B4-BE49-F238E27FC236}">
                <a16:creationId xmlns:a16="http://schemas.microsoft.com/office/drawing/2014/main" id="{F03AEC73-7A5B-BD93-643A-F18CC775179E}"/>
              </a:ext>
            </a:extLst>
          </p:cNvPr>
          <p:cNvSpPr>
            <a:spLocks noGrp="1"/>
          </p:cNvSpPr>
          <p:nvPr>
            <p:ph idx="1"/>
          </p:nvPr>
        </p:nvSpPr>
        <p:spPr>
          <a:xfrm>
            <a:off x="0" y="1126671"/>
            <a:ext cx="9307286" cy="5050292"/>
          </a:xfrm>
        </p:spPr>
        <p:txBody>
          <a:bodyPr>
            <a:normAutofit fontScale="70000" lnSpcReduction="20000"/>
          </a:bodyPr>
          <a:lstStyle/>
          <a:p>
            <a:pPr algn="l"/>
            <a:r>
              <a:rPr lang="en-US" sz="3200" b="1" u="sng" dirty="0">
                <a:solidFill>
                  <a:srgbClr val="FF0000"/>
                </a:solidFill>
                <a:latin typeface="Calibri" panose="020F0502020204030204" pitchFamily="34" charset="0"/>
                <a:ea typeface="Calibri" panose="020F0502020204030204" pitchFamily="34" charset="0"/>
                <a:cs typeface="Calibri" panose="020F0502020204030204" pitchFamily="34" charset="0"/>
              </a:rPr>
              <a:t>Overview:</a:t>
            </a:r>
            <a:endParaRPr lang="en-US" sz="3200" u="sng" dirty="0">
              <a:solidFill>
                <a:srgbClr val="FF0000"/>
              </a:solidFill>
              <a:latin typeface="Calibri" panose="020F0502020204030204" pitchFamily="34" charset="0"/>
              <a:ea typeface="Calibri" panose="020F0502020204030204" pitchFamily="34" charset="0"/>
              <a:cs typeface="Calibri" panose="020F0502020204030204" pitchFamily="34" charset="0"/>
            </a:endParaRPr>
          </a:p>
          <a:p>
            <a:pPr marL="285750" indent="-285750" algn="just">
              <a:buFont typeface="Wingdings" panose="05000000000000000000" pitchFamily="2" charset="2"/>
              <a:buChar char="Ø"/>
            </a:pPr>
            <a:r>
              <a:rPr lang="en-US" sz="3200" dirty="0">
                <a:latin typeface="Calibri" panose="020F0502020204030204" pitchFamily="34" charset="0"/>
                <a:ea typeface="Calibri" panose="020F0502020204030204" pitchFamily="34" charset="0"/>
                <a:cs typeface="Calibri" panose="020F0502020204030204" pitchFamily="34" charset="0"/>
              </a:rPr>
              <a:t>Average number of days taken for the Delivery for pet shop is 11 days.</a:t>
            </a:r>
          </a:p>
          <a:p>
            <a:pPr marL="285750" indent="-285750" algn="just">
              <a:buFont typeface="Wingdings" panose="05000000000000000000" pitchFamily="2" charset="2"/>
              <a:buChar char="Ø"/>
            </a:pPr>
            <a:r>
              <a:rPr lang="en-US" sz="3200" dirty="0">
                <a:latin typeface="Calibri" panose="020F0502020204030204" pitchFamily="34" charset="0"/>
                <a:ea typeface="Calibri" panose="020F0502020204030204" pitchFamily="34" charset="0"/>
                <a:cs typeface="Calibri" panose="020F0502020204030204" pitchFamily="34" charset="0"/>
              </a:rPr>
              <a:t>The pet shop has experienced a significant increase in orders, with a growth rate of 40% over the past 2 years.</a:t>
            </a:r>
          </a:p>
          <a:p>
            <a:pPr marL="285750" indent="-285750" algn="just">
              <a:buFont typeface="Wingdings" panose="05000000000000000000" pitchFamily="2" charset="2"/>
              <a:buChar char="Ø"/>
            </a:pPr>
            <a:r>
              <a:rPr lang="en-US" sz="3200" dirty="0">
                <a:latin typeface="Calibri" panose="020F0502020204030204" pitchFamily="34" charset="0"/>
                <a:ea typeface="Calibri" panose="020F0502020204030204" pitchFamily="34" charset="0"/>
                <a:cs typeface="Calibri" panose="020F0502020204030204" pitchFamily="34" charset="0"/>
              </a:rPr>
              <a:t>The pet shop has received great review scores from customers indicating high levels of satisfaction with their purchases and overall experience.</a:t>
            </a:r>
          </a:p>
          <a:p>
            <a:pPr algn="l"/>
            <a:r>
              <a:rPr lang="en-US" sz="3200" b="1" u="sng" dirty="0">
                <a:solidFill>
                  <a:srgbClr val="FF0000"/>
                </a:solidFill>
                <a:latin typeface="Calibri" panose="020F0502020204030204" pitchFamily="34" charset="0"/>
                <a:ea typeface="Calibri" panose="020F0502020204030204" pitchFamily="34" charset="0"/>
                <a:cs typeface="Calibri" panose="020F0502020204030204" pitchFamily="34" charset="0"/>
              </a:rPr>
              <a:t>SUGGESTIONS:</a:t>
            </a:r>
          </a:p>
          <a:p>
            <a:pPr marL="285750" indent="-285750" algn="l">
              <a:buFont typeface="Wingdings" panose="05000000000000000000" pitchFamily="2" charset="2"/>
              <a:buChar char="Ø"/>
            </a:pPr>
            <a:r>
              <a:rPr lang="en-US" sz="3200" dirty="0">
                <a:latin typeface="Calibri" panose="020F0502020204030204" pitchFamily="34" charset="0"/>
                <a:ea typeface="Calibri" panose="020F0502020204030204" pitchFamily="34" charset="0"/>
                <a:cs typeface="Calibri" panose="020F0502020204030204" pitchFamily="34" charset="0"/>
              </a:rPr>
              <a:t>To accommodate the increased order volume while maintaining quality and timely deliveries ,the pet shop needs to focus on enhancing its operational efficiency.</a:t>
            </a:r>
          </a:p>
          <a:p>
            <a:pPr marL="285750" indent="-285750" algn="l">
              <a:buFont typeface="Wingdings" panose="05000000000000000000" pitchFamily="2" charset="2"/>
              <a:buChar char="Ø"/>
            </a:pPr>
            <a:r>
              <a:rPr lang="en-US" sz="3200" dirty="0">
                <a:latin typeface="Calibri" panose="020F0502020204030204" pitchFamily="34" charset="0"/>
                <a:ea typeface="Calibri" panose="020F0502020204030204" pitchFamily="34" charset="0"/>
                <a:cs typeface="Calibri" panose="020F0502020204030204" pitchFamily="34" charset="0"/>
              </a:rPr>
              <a:t>In operational efficiency we have to implement an automated inventory management system, optimizing order processing workflows, and establishing strong partnerships with reliable shipping  carriers can help the pet shop meet the growing demands efficiently.</a:t>
            </a:r>
          </a:p>
          <a:p>
            <a:endParaRPr lang="en-US" dirty="0"/>
          </a:p>
        </p:txBody>
      </p:sp>
      <p:pic>
        <p:nvPicPr>
          <p:cNvPr id="6" name="Picture 5" descr="A screenshot of a computer&#10;&#10;Description automatically generated">
            <a:extLst>
              <a:ext uri="{FF2B5EF4-FFF2-40B4-BE49-F238E27FC236}">
                <a16:creationId xmlns:a16="http://schemas.microsoft.com/office/drawing/2014/main" id="{2A07385F-A10F-F410-31CD-88D9419DE4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08422" y="1919560"/>
            <a:ext cx="2658392" cy="3464514"/>
          </a:xfrm>
          <a:prstGeom prst="rect">
            <a:avLst/>
          </a:prstGeom>
        </p:spPr>
      </p:pic>
    </p:spTree>
    <p:extLst>
      <p:ext uri="{BB962C8B-B14F-4D97-AF65-F5344CB8AC3E}">
        <p14:creationId xmlns:p14="http://schemas.microsoft.com/office/powerpoint/2010/main" val="657266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 calcmode="lin" valueType="num">
                                      <p:cBhvr additive="base">
                                        <p:cTn id="23"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 calcmode="lin" valueType="num">
                                      <p:cBhvr additive="base">
                                        <p:cTn id="2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5" end="5"/>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 calcmode="lin" valueType="num">
                                      <p:cBhvr additive="base">
                                        <p:cTn id="31"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6"/>
                                        </p:tgtEl>
                                        <p:attrNameLst>
                                          <p:attrName>style.visibility</p:attrName>
                                        </p:attrNameLst>
                                      </p:cBhvr>
                                      <p:to>
                                        <p:strVal val="visible"/>
                                      </p:to>
                                    </p:set>
                                    <p:anim calcmode="lin" valueType="num">
                                      <p:cBhvr additive="base">
                                        <p:cTn id="37" dur="500" fill="hold"/>
                                        <p:tgtEl>
                                          <p:spTgt spid="6"/>
                                        </p:tgtEl>
                                        <p:attrNameLst>
                                          <p:attrName>ppt_x</p:attrName>
                                        </p:attrNameLst>
                                      </p:cBhvr>
                                      <p:tavLst>
                                        <p:tav tm="0">
                                          <p:val>
                                            <p:strVal val="#ppt_x"/>
                                          </p:val>
                                        </p:tav>
                                        <p:tav tm="100000">
                                          <p:val>
                                            <p:strVal val="#ppt_x"/>
                                          </p:val>
                                        </p:tav>
                                      </p:tavLst>
                                    </p:anim>
                                    <p:anim calcmode="lin" valueType="num">
                                      <p:cBhvr additive="base">
                                        <p:cTn id="3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0" name="Picture 4" descr="Colored pencils on black background">
            <a:extLst>
              <a:ext uri="{FF2B5EF4-FFF2-40B4-BE49-F238E27FC236}">
                <a16:creationId xmlns:a16="http://schemas.microsoft.com/office/drawing/2014/main" id="{8BD1F6BB-04C9-AD18-A119-6EE9BAB668C3}"/>
              </a:ext>
            </a:extLst>
          </p:cNvPr>
          <p:cNvPicPr>
            <a:picLocks noChangeAspect="1"/>
          </p:cNvPicPr>
          <p:nvPr/>
        </p:nvPicPr>
        <p:blipFill>
          <a:blip r:embed="rId2">
            <a:extLst>
              <a:ext uri="{28A0092B-C50C-407E-A947-70E740481C1C}">
                <a14:useLocalDpi xmlns:a14="http://schemas.microsoft.com/office/drawing/2010/main" val="0"/>
              </a:ext>
            </a:extLst>
          </a:blip>
          <a:srcRect t="7800" b="7800"/>
          <a:stretch/>
        </p:blipFill>
        <p:spPr>
          <a:xfrm>
            <a:off x="20" y="10"/>
            <a:ext cx="12188932" cy="6856614"/>
          </a:xfrm>
          <a:prstGeom prst="rect">
            <a:avLst/>
          </a:prstGeom>
        </p:spPr>
      </p:pic>
      <p:sp>
        <p:nvSpPr>
          <p:cNvPr id="2" name="Title 1">
            <a:extLst>
              <a:ext uri="{FF2B5EF4-FFF2-40B4-BE49-F238E27FC236}">
                <a16:creationId xmlns:a16="http://schemas.microsoft.com/office/drawing/2014/main" id="{C9E59DB9-5D23-20A0-53B8-408FB7D25376}"/>
              </a:ext>
            </a:extLst>
          </p:cNvPr>
          <p:cNvSpPr>
            <a:spLocks noGrp="1"/>
          </p:cNvSpPr>
          <p:nvPr>
            <p:ph type="title"/>
          </p:nvPr>
        </p:nvSpPr>
        <p:spPr>
          <a:xfrm>
            <a:off x="1048160" y="3720883"/>
            <a:ext cx="4958128" cy="959327"/>
          </a:xfrm>
        </p:spPr>
        <p:txBody>
          <a:bodyPr vert="horz" lIns="91440" tIns="45720" rIns="91440" bIns="45720" rtlCol="0" anchor="b">
            <a:normAutofit/>
          </a:bodyPr>
          <a:lstStyle/>
          <a:p>
            <a:r>
              <a:rPr lang="en-US" sz="5400" b="1" kern="1200" dirty="0">
                <a:solidFill>
                  <a:srgbClr val="FFFFFF"/>
                </a:solidFill>
                <a:latin typeface="Georgia" panose="02040502050405020303" pitchFamily="18" charset="0"/>
              </a:rPr>
              <a:t>KPI-4</a:t>
            </a:r>
          </a:p>
        </p:txBody>
      </p:sp>
      <p:sp>
        <p:nvSpPr>
          <p:cNvPr id="3" name="Content Placeholder 2">
            <a:extLst>
              <a:ext uri="{FF2B5EF4-FFF2-40B4-BE49-F238E27FC236}">
                <a16:creationId xmlns:a16="http://schemas.microsoft.com/office/drawing/2014/main" id="{DAF8A7D0-6640-3B65-31EC-849847113D5F}"/>
              </a:ext>
            </a:extLst>
          </p:cNvPr>
          <p:cNvSpPr>
            <a:spLocks noGrp="1"/>
          </p:cNvSpPr>
          <p:nvPr>
            <p:ph idx="1"/>
          </p:nvPr>
        </p:nvSpPr>
        <p:spPr>
          <a:xfrm>
            <a:off x="957486" y="4886826"/>
            <a:ext cx="4958128" cy="1234538"/>
          </a:xfrm>
        </p:spPr>
        <p:txBody>
          <a:bodyPr vert="horz" lIns="91440" tIns="45720" rIns="91440" bIns="45720" rtlCol="0" anchor="t">
            <a:normAutofit/>
          </a:bodyPr>
          <a:lstStyle/>
          <a:p>
            <a:pPr marL="0" indent="0">
              <a:buNone/>
            </a:pPr>
            <a:r>
              <a:rPr lang="en-IN" sz="2000" dirty="0">
                <a:solidFill>
                  <a:schemeClr val="tx1"/>
                </a:solidFill>
                <a:latin typeface="Georgia" panose="02040502050405020303" pitchFamily="18" charset="0"/>
              </a:rPr>
              <a:t>Average price and payment values from customers of Sao</a:t>
            </a:r>
            <a:r>
              <a:rPr lang="en-IN" dirty="0">
                <a:solidFill>
                  <a:schemeClr val="tx1"/>
                </a:solidFill>
                <a:latin typeface="Georgia" panose="02040502050405020303" pitchFamily="18" charset="0"/>
              </a:rPr>
              <a:t> </a:t>
            </a:r>
            <a:r>
              <a:rPr lang="en-IN" sz="2000" dirty="0">
                <a:solidFill>
                  <a:schemeClr val="tx1"/>
                </a:solidFill>
                <a:latin typeface="Georgia" panose="02040502050405020303" pitchFamily="18" charset="0"/>
              </a:rPr>
              <a:t>Paulo city</a:t>
            </a:r>
            <a:endParaRPr lang="en-US" sz="2000" dirty="0">
              <a:solidFill>
                <a:schemeClr val="tx1"/>
              </a:solidFill>
              <a:latin typeface="Georgia" panose="02040502050405020303" pitchFamily="18" charset="0"/>
            </a:endParaRPr>
          </a:p>
          <a:p>
            <a:pPr marL="0" indent="0">
              <a:buNone/>
            </a:pPr>
            <a:endParaRPr lang="en-US" sz="2200" b="1" kern="1200" dirty="0">
              <a:solidFill>
                <a:schemeClr val="tx1"/>
              </a:solidFill>
              <a:latin typeface="Georgia" panose="02040502050405020303" pitchFamily="18" charset="0"/>
            </a:endParaRPr>
          </a:p>
        </p:txBody>
      </p:sp>
    </p:spTree>
    <p:extLst>
      <p:ext uri="{BB962C8B-B14F-4D97-AF65-F5344CB8AC3E}">
        <p14:creationId xmlns:p14="http://schemas.microsoft.com/office/powerpoint/2010/main" val="6359441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76772C-67E2-6E14-3348-E1C7842FA24F}"/>
              </a:ext>
            </a:extLst>
          </p:cNvPr>
          <p:cNvSpPr>
            <a:spLocks noGrp="1"/>
          </p:cNvSpPr>
          <p:nvPr>
            <p:ph type="title"/>
          </p:nvPr>
        </p:nvSpPr>
        <p:spPr>
          <a:xfrm>
            <a:off x="838200" y="185964"/>
            <a:ext cx="10515600" cy="990146"/>
          </a:xfrm>
        </p:spPr>
        <p:txBody>
          <a:bodyPr>
            <a:normAutofit/>
          </a:bodyPr>
          <a:lstStyle/>
          <a:p>
            <a:pPr algn="ctr"/>
            <a:r>
              <a:rPr lang="en-IN" sz="2800" dirty="0">
                <a:solidFill>
                  <a:srgbClr val="FF0000"/>
                </a:solidFill>
                <a:latin typeface="Arial Black" panose="020B0A04020102020204" pitchFamily="34" charset="0"/>
              </a:rPr>
              <a:t>Average price and payment values from customers of </a:t>
            </a:r>
            <a:r>
              <a:rPr lang="en-IN" sz="2800" dirty="0" err="1">
                <a:solidFill>
                  <a:srgbClr val="FF0000"/>
                </a:solidFill>
                <a:latin typeface="Arial Black" panose="020B0A04020102020204" pitchFamily="34" charset="0"/>
              </a:rPr>
              <a:t>saopaulo</a:t>
            </a:r>
            <a:r>
              <a:rPr lang="en-IN" sz="2800" dirty="0">
                <a:solidFill>
                  <a:srgbClr val="FF0000"/>
                </a:solidFill>
                <a:latin typeface="Arial Black" panose="020B0A04020102020204" pitchFamily="34" charset="0"/>
              </a:rPr>
              <a:t> city</a:t>
            </a:r>
            <a:endParaRPr lang="en-US" sz="2800" dirty="0">
              <a:latin typeface="Arial Black" panose="020B0A04020102020204" pitchFamily="34" charset="0"/>
            </a:endParaRPr>
          </a:p>
        </p:txBody>
      </p:sp>
      <p:sp>
        <p:nvSpPr>
          <p:cNvPr id="3" name="Content Placeholder 2">
            <a:extLst>
              <a:ext uri="{FF2B5EF4-FFF2-40B4-BE49-F238E27FC236}">
                <a16:creationId xmlns:a16="http://schemas.microsoft.com/office/drawing/2014/main" id="{43EAFC30-3DF6-3015-AE5C-AE2B2754CD5C}"/>
              </a:ext>
            </a:extLst>
          </p:cNvPr>
          <p:cNvSpPr>
            <a:spLocks noGrp="1"/>
          </p:cNvSpPr>
          <p:nvPr>
            <p:ph idx="1"/>
          </p:nvPr>
        </p:nvSpPr>
        <p:spPr>
          <a:xfrm>
            <a:off x="0" y="1176110"/>
            <a:ext cx="7903029" cy="5681890"/>
          </a:xfrm>
        </p:spPr>
        <p:txBody>
          <a:bodyPr>
            <a:normAutofit fontScale="70000" lnSpcReduction="20000"/>
          </a:bodyPr>
          <a:lstStyle/>
          <a:p>
            <a:r>
              <a:rPr lang="en-US" sz="3100" b="1" u="sng" dirty="0">
                <a:solidFill>
                  <a:srgbClr val="FF0000"/>
                </a:solidFill>
                <a:latin typeface="Calibri" panose="020F0502020204030204" pitchFamily="34" charset="0"/>
                <a:ea typeface="Calibri" panose="020F0502020204030204" pitchFamily="34" charset="0"/>
                <a:cs typeface="Calibri" panose="020F0502020204030204" pitchFamily="34" charset="0"/>
              </a:rPr>
              <a:t>Overview :</a:t>
            </a:r>
          </a:p>
          <a:p>
            <a:pPr marL="285750" marR="0" indent="-285750" algn="l" defTabSz="914400" rtl="0" fontAlgn="auto" latinLnBrk="0" hangingPunct="0">
              <a:lnSpc>
                <a:spcPct val="200000"/>
              </a:lnSpc>
              <a:spcBef>
                <a:spcPts val="0"/>
              </a:spcBef>
              <a:spcAft>
                <a:spcPts val="0"/>
              </a:spcAft>
              <a:buClrTx/>
              <a:buSzTx/>
              <a:buFont typeface="Wingdings" panose="05000000000000000000" pitchFamily="2" charset="2"/>
              <a:buChar char="Ø"/>
              <a:tabLst/>
            </a:pPr>
            <a:r>
              <a:rPr kumimoji="0" lang="en-US" sz="3100" b="0" i="0" u="none" strike="noStrike" cap="none" spc="0" normalizeH="0" baseline="0" dirty="0">
                <a:ln>
                  <a:noFill/>
                </a:ln>
                <a:effectLst/>
                <a:uFillTx/>
                <a:latin typeface="Calibri" panose="020F0502020204030204" pitchFamily="34" charset="0"/>
                <a:ea typeface="Calibri" panose="020F0502020204030204" pitchFamily="34" charset="0"/>
                <a:cs typeface="Calibri" panose="020F0502020204030204" pitchFamily="34" charset="0"/>
                <a:sym typeface="Arial"/>
              </a:rPr>
              <a:t>Sao Paulo city is the most populous city in the Brazil and</a:t>
            </a:r>
            <a:r>
              <a:rPr lang="en-US" sz="3100" dirty="0">
                <a:latin typeface="Calibri" panose="020F0502020204030204" pitchFamily="34" charset="0"/>
                <a:ea typeface="Calibri" panose="020F0502020204030204" pitchFamily="34" charset="0"/>
                <a:cs typeface="Calibri" panose="020F0502020204030204" pitchFamily="34" charset="0"/>
              </a:rPr>
              <a:t> Consider as global city with impressive statistics.</a:t>
            </a:r>
          </a:p>
          <a:p>
            <a:pPr marL="285750" marR="0" indent="-285750" algn="l" defTabSz="914400" rtl="0" fontAlgn="auto" latinLnBrk="0" hangingPunct="0">
              <a:lnSpc>
                <a:spcPct val="200000"/>
              </a:lnSpc>
              <a:spcBef>
                <a:spcPts val="0"/>
              </a:spcBef>
              <a:spcAft>
                <a:spcPts val="0"/>
              </a:spcAft>
              <a:buClrTx/>
              <a:buSzTx/>
              <a:buFont typeface="Wingdings" panose="05000000000000000000" pitchFamily="2" charset="2"/>
              <a:buChar char="Ø"/>
              <a:tabLst/>
            </a:pPr>
            <a:r>
              <a:rPr kumimoji="0" lang="en-US" sz="3100" b="0" i="0" u="none" strike="noStrike" cap="none" spc="0" normalizeH="0" baseline="0" dirty="0">
                <a:ln>
                  <a:noFill/>
                </a:ln>
                <a:effectLst/>
                <a:uFillTx/>
                <a:latin typeface="Calibri" panose="020F0502020204030204" pitchFamily="34" charset="0"/>
                <a:ea typeface="Calibri" panose="020F0502020204030204" pitchFamily="34" charset="0"/>
                <a:cs typeface="Calibri" panose="020F0502020204030204" pitchFamily="34" charset="0"/>
                <a:sym typeface="Arial"/>
              </a:rPr>
              <a:t>Sao Paulo city accounts for approximately 16% of the total orders received by the business, while </a:t>
            </a:r>
            <a:r>
              <a:rPr lang="en-US" sz="3100" dirty="0">
                <a:effectLst/>
                <a:latin typeface="Calibri" panose="020F0502020204030204" pitchFamily="34" charset="0"/>
                <a:ea typeface="Calibri" panose="020F0502020204030204" pitchFamily="34" charset="0"/>
                <a:cs typeface="Calibri" panose="020F0502020204030204" pitchFamily="34" charset="0"/>
                <a:sym typeface="Arial"/>
              </a:rPr>
              <a:t>generating 14% of the total revenue.</a:t>
            </a:r>
          </a:p>
          <a:p>
            <a:pPr marL="285750" marR="0" indent="-285750" algn="l" defTabSz="914400" rtl="0" fontAlgn="auto" latinLnBrk="0" hangingPunct="0">
              <a:lnSpc>
                <a:spcPct val="200000"/>
              </a:lnSpc>
              <a:spcBef>
                <a:spcPts val="0"/>
              </a:spcBef>
              <a:spcAft>
                <a:spcPts val="0"/>
              </a:spcAft>
              <a:buClrTx/>
              <a:buSzTx/>
              <a:buFont typeface="Wingdings" panose="05000000000000000000" pitchFamily="2" charset="2"/>
              <a:buChar char="Ø"/>
              <a:tabLst/>
            </a:pPr>
            <a:r>
              <a:rPr kumimoji="0" lang="en-US" sz="3100" b="0" i="0" u="none" strike="noStrike" cap="none" spc="0" normalizeH="0" baseline="0" dirty="0">
                <a:ln>
                  <a:noFill/>
                </a:ln>
                <a:effectLst/>
                <a:uFillTx/>
                <a:latin typeface="Calibri" panose="020F0502020204030204" pitchFamily="34" charset="0"/>
                <a:ea typeface="Calibri" panose="020F0502020204030204" pitchFamily="34" charset="0"/>
                <a:cs typeface="Calibri" panose="020F0502020204030204" pitchFamily="34" charset="0"/>
                <a:sym typeface="Arial"/>
              </a:rPr>
              <a:t>Average delivery time for orders from customers in </a:t>
            </a:r>
            <a:r>
              <a:rPr lang="en-US" sz="3100" dirty="0">
                <a:effectLst/>
                <a:latin typeface="Calibri" panose="020F0502020204030204" pitchFamily="34" charset="0"/>
                <a:ea typeface="Calibri" panose="020F0502020204030204" pitchFamily="34" charset="0"/>
                <a:cs typeface="Calibri" panose="020F0502020204030204" pitchFamily="34" charset="0"/>
                <a:sym typeface="Arial"/>
              </a:rPr>
              <a:t>Sao Paulo is 8 days which means this city has delivering the packages very early.</a:t>
            </a:r>
          </a:p>
          <a:p>
            <a:endParaRPr lang="en-US" dirty="0"/>
          </a:p>
        </p:txBody>
      </p:sp>
      <p:pic>
        <p:nvPicPr>
          <p:cNvPr id="6" name="Picture 5" descr="A screenshot of a graph&#10;&#10;Description automatically generated">
            <a:extLst>
              <a:ext uri="{FF2B5EF4-FFF2-40B4-BE49-F238E27FC236}">
                <a16:creationId xmlns:a16="http://schemas.microsoft.com/office/drawing/2014/main" id="{FF946F90-1C70-7CD1-B9F8-109EBCD7B6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74249" y="1847767"/>
            <a:ext cx="2225233" cy="3703641"/>
          </a:xfrm>
          <a:prstGeom prst="rect">
            <a:avLst/>
          </a:prstGeom>
        </p:spPr>
      </p:pic>
    </p:spTree>
    <p:extLst>
      <p:ext uri="{BB962C8B-B14F-4D97-AF65-F5344CB8AC3E}">
        <p14:creationId xmlns:p14="http://schemas.microsoft.com/office/powerpoint/2010/main" val="1012486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 calcmode="lin" valueType="num">
                                      <p:cBhvr additive="base">
                                        <p:cTn id="11"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 calcmode="lin" valueType="num">
                                      <p:cBhvr additive="base">
                                        <p:cTn id="1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anim calcmode="lin" valueType="num">
                                      <p:cBhvr additive="base">
                                        <p:cTn id="21" dur="500" fill="hold"/>
                                        <p:tgtEl>
                                          <p:spTgt spid="6"/>
                                        </p:tgtEl>
                                        <p:attrNameLst>
                                          <p:attrName>ppt_x</p:attrName>
                                        </p:attrNameLst>
                                      </p:cBhvr>
                                      <p:tavLst>
                                        <p:tav tm="0">
                                          <p:val>
                                            <p:strVal val="#ppt_x"/>
                                          </p:val>
                                        </p:tav>
                                        <p:tav tm="100000">
                                          <p:val>
                                            <p:strVal val="#ppt_x"/>
                                          </p:val>
                                        </p:tav>
                                      </p:tavLst>
                                    </p:anim>
                                    <p:anim calcmode="lin" valueType="num">
                                      <p:cBhvr additive="base">
                                        <p:cTn id="2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0" name="Picture 4" descr="Colored pencils on black background">
            <a:extLst>
              <a:ext uri="{FF2B5EF4-FFF2-40B4-BE49-F238E27FC236}">
                <a16:creationId xmlns:a16="http://schemas.microsoft.com/office/drawing/2014/main" id="{8BD1F6BB-04C9-AD18-A119-6EE9BAB668C3}"/>
              </a:ext>
            </a:extLst>
          </p:cNvPr>
          <p:cNvPicPr>
            <a:picLocks noChangeAspect="1"/>
          </p:cNvPicPr>
          <p:nvPr/>
        </p:nvPicPr>
        <p:blipFill>
          <a:blip r:embed="rId2">
            <a:extLst>
              <a:ext uri="{28A0092B-C50C-407E-A947-70E740481C1C}">
                <a14:useLocalDpi xmlns:a14="http://schemas.microsoft.com/office/drawing/2010/main" val="0"/>
              </a:ext>
            </a:extLst>
          </a:blip>
          <a:srcRect t="7800" b="7800"/>
          <a:stretch/>
        </p:blipFill>
        <p:spPr>
          <a:xfrm>
            <a:off x="20" y="10"/>
            <a:ext cx="12188932" cy="6856614"/>
          </a:xfrm>
          <a:prstGeom prst="rect">
            <a:avLst/>
          </a:prstGeom>
        </p:spPr>
      </p:pic>
      <p:sp>
        <p:nvSpPr>
          <p:cNvPr id="2" name="Title 1">
            <a:extLst>
              <a:ext uri="{FF2B5EF4-FFF2-40B4-BE49-F238E27FC236}">
                <a16:creationId xmlns:a16="http://schemas.microsoft.com/office/drawing/2014/main" id="{C9E59DB9-5D23-20A0-53B8-408FB7D25376}"/>
              </a:ext>
            </a:extLst>
          </p:cNvPr>
          <p:cNvSpPr>
            <a:spLocks noGrp="1"/>
          </p:cNvSpPr>
          <p:nvPr>
            <p:ph type="title"/>
          </p:nvPr>
        </p:nvSpPr>
        <p:spPr>
          <a:xfrm>
            <a:off x="1048160" y="3720883"/>
            <a:ext cx="4958128" cy="959327"/>
          </a:xfrm>
        </p:spPr>
        <p:txBody>
          <a:bodyPr vert="horz" lIns="91440" tIns="45720" rIns="91440" bIns="45720" rtlCol="0" anchor="b">
            <a:normAutofit/>
          </a:bodyPr>
          <a:lstStyle/>
          <a:p>
            <a:r>
              <a:rPr lang="en-US" sz="5400" b="1" kern="1200" dirty="0">
                <a:solidFill>
                  <a:srgbClr val="FFFFFF"/>
                </a:solidFill>
                <a:latin typeface="Georgia" panose="02040502050405020303" pitchFamily="18" charset="0"/>
              </a:rPr>
              <a:t>KPI-5</a:t>
            </a:r>
          </a:p>
        </p:txBody>
      </p:sp>
      <p:sp>
        <p:nvSpPr>
          <p:cNvPr id="3" name="Content Placeholder 2">
            <a:extLst>
              <a:ext uri="{FF2B5EF4-FFF2-40B4-BE49-F238E27FC236}">
                <a16:creationId xmlns:a16="http://schemas.microsoft.com/office/drawing/2014/main" id="{DAF8A7D0-6640-3B65-31EC-849847113D5F}"/>
              </a:ext>
            </a:extLst>
          </p:cNvPr>
          <p:cNvSpPr>
            <a:spLocks noGrp="1"/>
          </p:cNvSpPr>
          <p:nvPr>
            <p:ph idx="1"/>
          </p:nvPr>
        </p:nvSpPr>
        <p:spPr>
          <a:xfrm>
            <a:off x="957486" y="4886826"/>
            <a:ext cx="4958128" cy="1234538"/>
          </a:xfrm>
        </p:spPr>
        <p:txBody>
          <a:bodyPr vert="horz" lIns="91440" tIns="45720" rIns="91440" bIns="45720" rtlCol="0" anchor="t">
            <a:normAutofit fontScale="92500" lnSpcReduction="10000"/>
          </a:bodyPr>
          <a:lstStyle/>
          <a:p>
            <a:pPr marL="0" indent="0">
              <a:buNone/>
            </a:pPr>
            <a:r>
              <a:rPr lang="en-IN" sz="2000" dirty="0">
                <a:solidFill>
                  <a:schemeClr val="tx1"/>
                </a:solidFill>
                <a:latin typeface="Georgia" panose="02040502050405020303" pitchFamily="18" charset="0"/>
              </a:rPr>
              <a:t>Relationship between shipping days (order_delivered_customer_date - order_purchase_timestamp) Vs review scores.</a:t>
            </a:r>
            <a:endParaRPr lang="en-US" sz="2000" dirty="0">
              <a:solidFill>
                <a:schemeClr val="tx1"/>
              </a:solidFill>
              <a:latin typeface="Georgia" panose="02040502050405020303" pitchFamily="18" charset="0"/>
            </a:endParaRPr>
          </a:p>
          <a:p>
            <a:pPr marL="0" indent="0">
              <a:buNone/>
            </a:pPr>
            <a:endParaRPr lang="en-US" sz="2200" b="1" kern="1200" dirty="0">
              <a:solidFill>
                <a:schemeClr val="tx1"/>
              </a:solidFill>
              <a:latin typeface="Georgia" panose="02040502050405020303" pitchFamily="18" charset="0"/>
            </a:endParaRPr>
          </a:p>
        </p:txBody>
      </p:sp>
    </p:spTree>
    <p:extLst>
      <p:ext uri="{BB962C8B-B14F-4D97-AF65-F5344CB8AC3E}">
        <p14:creationId xmlns:p14="http://schemas.microsoft.com/office/powerpoint/2010/main" val="37838008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0A316D-B154-F049-088D-8B7878FD2A71}"/>
              </a:ext>
            </a:extLst>
          </p:cNvPr>
          <p:cNvSpPr>
            <a:spLocks noGrp="1"/>
          </p:cNvSpPr>
          <p:nvPr>
            <p:ph type="title"/>
          </p:nvPr>
        </p:nvSpPr>
        <p:spPr>
          <a:xfrm>
            <a:off x="838200" y="365126"/>
            <a:ext cx="10515600" cy="581932"/>
          </a:xfrm>
        </p:spPr>
        <p:txBody>
          <a:bodyPr>
            <a:normAutofit fontScale="90000"/>
          </a:bodyPr>
          <a:lstStyle/>
          <a:p>
            <a:pPr algn="ctr"/>
            <a:r>
              <a:rPr lang="en-IN" sz="3100" dirty="0">
                <a:solidFill>
                  <a:srgbClr val="FF0000"/>
                </a:solidFill>
                <a:latin typeface="Elephant" panose="02020904090505020303" pitchFamily="18" charset="0"/>
              </a:rPr>
              <a:t>Relationship between shipping days Vs review scores</a:t>
            </a:r>
            <a:br>
              <a:rPr lang="en-IN" sz="4400" dirty="0">
                <a:solidFill>
                  <a:srgbClr val="FF0000"/>
                </a:solidFill>
                <a:latin typeface="Algerian" panose="04020705040A02060702" pitchFamily="82" charset="0"/>
              </a:rPr>
            </a:br>
            <a:endParaRPr lang="en-US" dirty="0"/>
          </a:p>
        </p:txBody>
      </p:sp>
      <p:sp>
        <p:nvSpPr>
          <p:cNvPr id="3" name="Content Placeholder 2">
            <a:extLst>
              <a:ext uri="{FF2B5EF4-FFF2-40B4-BE49-F238E27FC236}">
                <a16:creationId xmlns:a16="http://schemas.microsoft.com/office/drawing/2014/main" id="{35108F7F-5B77-4447-BA16-ED8EC56E0F58}"/>
              </a:ext>
            </a:extLst>
          </p:cNvPr>
          <p:cNvSpPr>
            <a:spLocks noGrp="1"/>
          </p:cNvSpPr>
          <p:nvPr>
            <p:ph idx="1"/>
          </p:nvPr>
        </p:nvSpPr>
        <p:spPr>
          <a:xfrm>
            <a:off x="0" y="636814"/>
            <a:ext cx="8343900" cy="6221185"/>
          </a:xfrm>
        </p:spPr>
        <p:txBody>
          <a:bodyPr>
            <a:normAutofit fontScale="55000" lnSpcReduction="20000"/>
          </a:bodyPr>
          <a:lstStyle/>
          <a:p>
            <a:r>
              <a:rPr lang="en-US" sz="4400" b="1" u="sng" dirty="0">
                <a:solidFill>
                  <a:srgbClr val="FF0000"/>
                </a:solidFill>
                <a:latin typeface="Calibri" panose="020F0502020204030204" pitchFamily="34" charset="0"/>
                <a:ea typeface="Calibri" panose="020F0502020204030204" pitchFamily="34" charset="0"/>
                <a:cs typeface="Calibri" panose="020F0502020204030204" pitchFamily="34" charset="0"/>
              </a:rPr>
              <a:t>Overview:</a:t>
            </a:r>
            <a:endParaRPr lang="en-US" sz="4400" u="sng" dirty="0">
              <a:solidFill>
                <a:srgbClr val="FF0000"/>
              </a:solidFill>
              <a:latin typeface="Calibri" panose="020F0502020204030204" pitchFamily="34" charset="0"/>
              <a:ea typeface="Calibri" panose="020F0502020204030204" pitchFamily="34" charset="0"/>
              <a:cs typeface="Calibri" panose="020F0502020204030204" pitchFamily="34" charset="0"/>
            </a:endParaRPr>
          </a:p>
          <a:p>
            <a:pPr marL="285750" indent="-285750" algn="just">
              <a:buFont typeface="Wingdings" panose="05000000000000000000" pitchFamily="2" charset="2"/>
              <a:buChar char="Ø"/>
            </a:pPr>
            <a:r>
              <a:rPr lang="en-US" sz="4400" dirty="0">
                <a:latin typeface="Calibri" panose="020F0502020204030204" pitchFamily="34" charset="0"/>
                <a:ea typeface="Calibri" panose="020F0502020204030204" pitchFamily="34" charset="0"/>
                <a:cs typeface="Calibri" panose="020F0502020204030204" pitchFamily="34" charset="0"/>
              </a:rPr>
              <a:t>We get positive/high ratings when delivery time is less and negative feedback from the customers when it takes long to deliver the product.</a:t>
            </a:r>
          </a:p>
          <a:p>
            <a:pPr marL="285750" indent="-285750" algn="just">
              <a:buFont typeface="Wingdings" panose="05000000000000000000" pitchFamily="2" charset="2"/>
              <a:buChar char="Ø"/>
            </a:pPr>
            <a:r>
              <a:rPr lang="en-US" sz="4400" dirty="0">
                <a:latin typeface="Calibri" panose="020F0502020204030204" pitchFamily="34" charset="0"/>
                <a:ea typeface="Calibri" panose="020F0502020204030204" pitchFamily="34" charset="0"/>
                <a:cs typeface="Calibri" panose="020F0502020204030204" pitchFamily="34" charset="0"/>
              </a:rPr>
              <a:t>Lesser the delivery days – the higher the positive reviews.</a:t>
            </a:r>
          </a:p>
          <a:p>
            <a:pPr marL="285750" indent="-285750" algn="just">
              <a:buFont typeface="Wingdings" panose="05000000000000000000" pitchFamily="2" charset="2"/>
              <a:buChar char="Ø"/>
            </a:pPr>
            <a:r>
              <a:rPr lang="en-US" sz="4400" dirty="0">
                <a:latin typeface="Calibri" panose="020F0502020204030204" pitchFamily="34" charset="0"/>
                <a:ea typeface="Calibri" panose="020F0502020204030204" pitchFamily="34" charset="0"/>
                <a:cs typeface="Calibri" panose="020F0502020204030204" pitchFamily="34" charset="0"/>
              </a:rPr>
              <a:t>However we can see easily understand the relation between shipping days vs review score by seeing the image.</a:t>
            </a:r>
          </a:p>
          <a:p>
            <a:pPr algn="just"/>
            <a:r>
              <a:rPr lang="en-IN" sz="4400" b="1" u="sng" dirty="0">
                <a:solidFill>
                  <a:srgbClr val="FF0000"/>
                </a:solidFill>
                <a:latin typeface="Calibri" panose="020F0502020204030204" pitchFamily="34" charset="0"/>
                <a:ea typeface="Calibri" panose="020F0502020204030204" pitchFamily="34" charset="0"/>
                <a:cs typeface="Calibri" panose="020F0502020204030204" pitchFamily="34" charset="0"/>
              </a:rPr>
              <a:t>Suggestions :</a:t>
            </a:r>
          </a:p>
          <a:p>
            <a:pPr marL="285750" indent="-285750" algn="just">
              <a:buFont typeface="Wingdings" panose="05000000000000000000" pitchFamily="2" charset="2"/>
              <a:buChar char="Ø"/>
            </a:pPr>
            <a:r>
              <a:rPr lang="en-US" sz="4400" dirty="0">
                <a:latin typeface="Calibri" panose="020F0502020204030204" pitchFamily="34" charset="0"/>
                <a:ea typeface="Calibri" panose="020F0502020204030204" pitchFamily="34" charset="0"/>
                <a:cs typeface="Calibri" panose="020F0502020204030204" pitchFamily="34" charset="0"/>
              </a:rPr>
              <a:t>Prioritize delivery speed : Aim to further reduce shipping days across all review scores, emphasizing prompt and reliable deliveries.</a:t>
            </a:r>
          </a:p>
          <a:p>
            <a:pPr marL="285750" indent="-285750" algn="just">
              <a:buFont typeface="Wingdings" panose="05000000000000000000" pitchFamily="2" charset="2"/>
              <a:buChar char="Ø"/>
            </a:pPr>
            <a:r>
              <a:rPr lang="en-US" sz="4400" dirty="0">
                <a:latin typeface="Calibri" panose="020F0502020204030204" pitchFamily="34" charset="0"/>
                <a:ea typeface="Calibri" panose="020F0502020204030204" pitchFamily="34" charset="0"/>
                <a:cs typeface="Calibri" panose="020F0502020204030204" pitchFamily="34" charset="0"/>
              </a:rPr>
              <a:t>Customer feedback loop :Establish a feedback mechanism to gather insights directly from customers regarding their shipping experiences, enabling the business to address concerns promptly and make informed decisions for improvement.</a:t>
            </a:r>
          </a:p>
          <a:p>
            <a:endParaRPr lang="en-US" dirty="0"/>
          </a:p>
        </p:txBody>
      </p:sp>
      <p:pic>
        <p:nvPicPr>
          <p:cNvPr id="6" name="Picture 5" descr="A graph of different colored bars&#10;&#10;Description automatically generated">
            <a:extLst>
              <a:ext uri="{FF2B5EF4-FFF2-40B4-BE49-F238E27FC236}">
                <a16:creationId xmlns:a16="http://schemas.microsoft.com/office/drawing/2014/main" id="{B9DBFED9-ADD4-C649-8962-5DF165A1A2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23435" y="1513346"/>
            <a:ext cx="3429515" cy="3199486"/>
          </a:xfrm>
          <a:prstGeom prst="rect">
            <a:avLst/>
          </a:prstGeom>
        </p:spPr>
      </p:pic>
    </p:spTree>
    <p:extLst>
      <p:ext uri="{BB962C8B-B14F-4D97-AF65-F5344CB8AC3E}">
        <p14:creationId xmlns:p14="http://schemas.microsoft.com/office/powerpoint/2010/main" val="26218126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 calcmode="lin" valueType="num">
                                      <p:cBhvr additive="base">
                                        <p:cTn id="23"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 calcmode="lin" valueType="num">
                                      <p:cBhvr additive="base">
                                        <p:cTn id="2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5" end="5"/>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 calcmode="lin" valueType="num">
                                      <p:cBhvr additive="base">
                                        <p:cTn id="31"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6"/>
                                        </p:tgtEl>
                                        <p:attrNameLst>
                                          <p:attrName>style.visibility</p:attrName>
                                        </p:attrNameLst>
                                      </p:cBhvr>
                                      <p:to>
                                        <p:strVal val="visible"/>
                                      </p:to>
                                    </p:set>
                                    <p:anim calcmode="lin" valueType="num">
                                      <p:cBhvr additive="base">
                                        <p:cTn id="37" dur="500" fill="hold"/>
                                        <p:tgtEl>
                                          <p:spTgt spid="6"/>
                                        </p:tgtEl>
                                        <p:attrNameLst>
                                          <p:attrName>ppt_x</p:attrName>
                                        </p:attrNameLst>
                                      </p:cBhvr>
                                      <p:tavLst>
                                        <p:tav tm="0">
                                          <p:val>
                                            <p:strVal val="#ppt_x"/>
                                          </p:val>
                                        </p:tav>
                                        <p:tav tm="100000">
                                          <p:val>
                                            <p:strVal val="#ppt_x"/>
                                          </p:val>
                                        </p:tav>
                                      </p:tavLst>
                                    </p:anim>
                                    <p:anim calcmode="lin" valueType="num">
                                      <p:cBhvr additive="base">
                                        <p:cTn id="3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pic>
        <p:nvPicPr>
          <p:cNvPr id="5" name="Picture 4" descr="red wireframe triangle pattern on black background">
            <a:extLst>
              <a:ext uri="{FF2B5EF4-FFF2-40B4-BE49-F238E27FC236}">
                <a16:creationId xmlns:a16="http://schemas.microsoft.com/office/drawing/2014/main" id="{48F37F27-C5F3-6632-3A23-CD9976629E34}"/>
              </a:ext>
            </a:extLst>
          </p:cNvPr>
          <p:cNvPicPr>
            <a:picLocks noChangeAspect="1"/>
          </p:cNvPicPr>
          <p:nvPr/>
        </p:nvPicPr>
        <p:blipFill rotWithShape="1">
          <a:blip r:embed="rId3">
            <a:extLst>
              <a:ext uri="{28A0092B-C50C-407E-A947-70E740481C1C}">
                <a14:useLocalDpi xmlns:a14="http://schemas.microsoft.com/office/drawing/2010/main" val="0"/>
              </a:ext>
            </a:extLst>
          </a:blip>
          <a:srcRect t="8998" b="6733"/>
          <a:stretch/>
        </p:blipFill>
        <p:spPr>
          <a:xfrm>
            <a:off x="20" y="10"/>
            <a:ext cx="12191980" cy="6857990"/>
          </a:xfrm>
          <a:prstGeom prst="rect">
            <a:avLst/>
          </a:prstGeom>
        </p:spPr>
      </p:pic>
      <p:sp>
        <p:nvSpPr>
          <p:cNvPr id="6" name="TextBox 5">
            <a:extLst>
              <a:ext uri="{FF2B5EF4-FFF2-40B4-BE49-F238E27FC236}">
                <a16:creationId xmlns:a16="http://schemas.microsoft.com/office/drawing/2014/main" id="{32FA9C43-C9F2-C3D1-8F74-A372D59A9319}"/>
              </a:ext>
            </a:extLst>
          </p:cNvPr>
          <p:cNvSpPr txBox="1"/>
          <p:nvPr/>
        </p:nvSpPr>
        <p:spPr>
          <a:xfrm>
            <a:off x="1203649" y="2649894"/>
            <a:ext cx="9806473" cy="830997"/>
          </a:xfrm>
          <a:prstGeom prst="rect">
            <a:avLst/>
          </a:prstGeom>
          <a:noFill/>
        </p:spPr>
        <p:txBody>
          <a:bodyPr wrap="square" rtlCol="0">
            <a:spAutoFit/>
          </a:bodyPr>
          <a:lstStyle/>
          <a:p>
            <a:pPr algn="ctr"/>
            <a:r>
              <a:rPr lang="en-US" sz="4800" dirty="0"/>
              <a:t>SOME OTHER INSIGHTS</a:t>
            </a:r>
            <a:endParaRPr lang="en-IN" sz="4800" dirty="0"/>
          </a:p>
        </p:txBody>
      </p:sp>
    </p:spTree>
    <p:extLst>
      <p:ext uri="{BB962C8B-B14F-4D97-AF65-F5344CB8AC3E}">
        <p14:creationId xmlns:p14="http://schemas.microsoft.com/office/powerpoint/2010/main" val="30919041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89ED7F-5298-0AC9-C237-0CDC1E57FD85}"/>
              </a:ext>
            </a:extLst>
          </p:cNvPr>
          <p:cNvSpPr>
            <a:spLocks noGrp="1"/>
          </p:cNvSpPr>
          <p:nvPr>
            <p:ph type="title"/>
          </p:nvPr>
        </p:nvSpPr>
        <p:spPr>
          <a:xfrm>
            <a:off x="250371" y="228600"/>
            <a:ext cx="11103429" cy="996044"/>
          </a:xfrm>
        </p:spPr>
        <p:txBody>
          <a:bodyPr>
            <a:normAutofit/>
          </a:bodyPr>
          <a:lstStyle/>
          <a:p>
            <a:pPr algn="ctr"/>
            <a:r>
              <a:rPr lang="en-US" sz="2800" b="1" dirty="0">
                <a:solidFill>
                  <a:srgbClr val="FF0000"/>
                </a:solidFill>
                <a:latin typeface="Elephant" panose="02020904090505020303" pitchFamily="18" charset="0"/>
              </a:rPr>
              <a:t>TOP 5 VS BOTTOM 5 CUSTOMER STATE</a:t>
            </a:r>
          </a:p>
        </p:txBody>
      </p:sp>
      <p:graphicFrame>
        <p:nvGraphicFramePr>
          <p:cNvPr id="5" name="Table 5">
            <a:extLst>
              <a:ext uri="{FF2B5EF4-FFF2-40B4-BE49-F238E27FC236}">
                <a16:creationId xmlns:a16="http://schemas.microsoft.com/office/drawing/2014/main" id="{5DB94D04-0CDA-A361-2538-E6F94DE06103}"/>
              </a:ext>
            </a:extLst>
          </p:cNvPr>
          <p:cNvGraphicFramePr>
            <a:graphicFrameLocks noGrp="1"/>
          </p:cNvGraphicFramePr>
          <p:nvPr>
            <p:ph idx="1"/>
            <p:extLst>
              <p:ext uri="{D42A27DB-BD31-4B8C-83A1-F6EECF244321}">
                <p14:modId xmlns:p14="http://schemas.microsoft.com/office/powerpoint/2010/main" val="3181310944"/>
              </p:ext>
            </p:extLst>
          </p:nvPr>
        </p:nvGraphicFramePr>
        <p:xfrm>
          <a:off x="250371" y="2096634"/>
          <a:ext cx="4909458" cy="2664732"/>
        </p:xfrm>
        <a:graphic>
          <a:graphicData uri="http://schemas.openxmlformats.org/drawingml/2006/table">
            <a:tbl>
              <a:tblPr firstRow="1" bandRow="1">
                <a:tableStyleId>{BC89EF96-8CEA-46FF-86C4-4CE0E7609802}</a:tableStyleId>
              </a:tblPr>
              <a:tblGrid>
                <a:gridCol w="2454729">
                  <a:extLst>
                    <a:ext uri="{9D8B030D-6E8A-4147-A177-3AD203B41FA5}">
                      <a16:colId xmlns:a16="http://schemas.microsoft.com/office/drawing/2014/main" val="1305269919"/>
                    </a:ext>
                  </a:extLst>
                </a:gridCol>
                <a:gridCol w="2454729">
                  <a:extLst>
                    <a:ext uri="{9D8B030D-6E8A-4147-A177-3AD203B41FA5}">
                      <a16:colId xmlns:a16="http://schemas.microsoft.com/office/drawing/2014/main" val="454724145"/>
                    </a:ext>
                  </a:extLst>
                </a:gridCol>
              </a:tblGrid>
              <a:tr h="444122">
                <a:tc>
                  <a:txBody>
                    <a:bodyPr/>
                    <a:lstStyle/>
                    <a:p>
                      <a:r>
                        <a:rPr lang="en-US" dirty="0"/>
                        <a:t>CUSTOMER STATE</a:t>
                      </a:r>
                    </a:p>
                  </a:txBody>
                  <a:tcPr/>
                </a:tc>
                <a:tc>
                  <a:txBody>
                    <a:bodyPr/>
                    <a:lstStyle/>
                    <a:p>
                      <a:r>
                        <a:rPr lang="en-US" dirty="0"/>
                        <a:t>TOTAL ORDERS</a:t>
                      </a:r>
                    </a:p>
                  </a:txBody>
                  <a:tcPr/>
                </a:tc>
                <a:extLst>
                  <a:ext uri="{0D108BD9-81ED-4DB2-BD59-A6C34878D82A}">
                    <a16:rowId xmlns:a16="http://schemas.microsoft.com/office/drawing/2014/main" val="2946612886"/>
                  </a:ext>
                </a:extLst>
              </a:tr>
              <a:tr h="444122">
                <a:tc>
                  <a:txBody>
                    <a:bodyPr/>
                    <a:lstStyle/>
                    <a:p>
                      <a:r>
                        <a:rPr lang="en-US" sz="2000" b="1" dirty="0">
                          <a:latin typeface="Arial" panose="020B0604020202020204" pitchFamily="34" charset="0"/>
                          <a:cs typeface="Arial" panose="020B0604020202020204" pitchFamily="34" charset="0"/>
                        </a:rPr>
                        <a:t>SP</a:t>
                      </a:r>
                    </a:p>
                  </a:txBody>
                  <a:tcPr/>
                </a:tc>
                <a:tc>
                  <a:txBody>
                    <a:bodyPr/>
                    <a:lstStyle/>
                    <a:p>
                      <a:r>
                        <a:rPr lang="en-US" sz="2000" b="1" dirty="0">
                          <a:latin typeface="Bahnschrift Light" panose="020B0502040204020203" pitchFamily="34" charset="0"/>
                        </a:rPr>
                        <a:t>47449</a:t>
                      </a:r>
                    </a:p>
                  </a:txBody>
                  <a:tcPr/>
                </a:tc>
                <a:extLst>
                  <a:ext uri="{0D108BD9-81ED-4DB2-BD59-A6C34878D82A}">
                    <a16:rowId xmlns:a16="http://schemas.microsoft.com/office/drawing/2014/main" val="3293639214"/>
                  </a:ext>
                </a:extLst>
              </a:tr>
              <a:tr h="444122">
                <a:tc>
                  <a:txBody>
                    <a:bodyPr/>
                    <a:lstStyle/>
                    <a:p>
                      <a:r>
                        <a:rPr lang="en-US" sz="2000" b="1" dirty="0">
                          <a:latin typeface="Arial" panose="020B0604020202020204" pitchFamily="34" charset="0"/>
                          <a:cs typeface="Arial" panose="020B0604020202020204" pitchFamily="34" charset="0"/>
                        </a:rPr>
                        <a:t>RJ</a:t>
                      </a:r>
                    </a:p>
                  </a:txBody>
                  <a:tcPr/>
                </a:tc>
                <a:tc>
                  <a:txBody>
                    <a:bodyPr/>
                    <a:lstStyle/>
                    <a:p>
                      <a:r>
                        <a:rPr lang="en-US" sz="2000" b="1" dirty="0">
                          <a:latin typeface="Bahnschrift Light" panose="020B0502040204020203" pitchFamily="34" charset="0"/>
                        </a:rPr>
                        <a:t>14579</a:t>
                      </a:r>
                    </a:p>
                  </a:txBody>
                  <a:tcPr/>
                </a:tc>
                <a:extLst>
                  <a:ext uri="{0D108BD9-81ED-4DB2-BD59-A6C34878D82A}">
                    <a16:rowId xmlns:a16="http://schemas.microsoft.com/office/drawing/2014/main" val="3595660103"/>
                  </a:ext>
                </a:extLst>
              </a:tr>
              <a:tr h="444122">
                <a:tc>
                  <a:txBody>
                    <a:bodyPr/>
                    <a:lstStyle/>
                    <a:p>
                      <a:r>
                        <a:rPr lang="en-US" sz="2000" b="1" dirty="0">
                          <a:latin typeface="Arial" panose="020B0604020202020204" pitchFamily="34" charset="0"/>
                          <a:cs typeface="Arial" panose="020B0604020202020204" pitchFamily="34" charset="0"/>
                        </a:rPr>
                        <a:t>MG</a:t>
                      </a:r>
                    </a:p>
                  </a:txBody>
                  <a:tcPr/>
                </a:tc>
                <a:tc>
                  <a:txBody>
                    <a:bodyPr/>
                    <a:lstStyle/>
                    <a:p>
                      <a:r>
                        <a:rPr lang="en-US" sz="2000" b="1" dirty="0">
                          <a:latin typeface="Bahnschrift Light" panose="020B0502040204020203" pitchFamily="34" charset="0"/>
                        </a:rPr>
                        <a:t>13129</a:t>
                      </a:r>
                    </a:p>
                  </a:txBody>
                  <a:tcPr/>
                </a:tc>
                <a:extLst>
                  <a:ext uri="{0D108BD9-81ED-4DB2-BD59-A6C34878D82A}">
                    <a16:rowId xmlns:a16="http://schemas.microsoft.com/office/drawing/2014/main" val="1758419499"/>
                  </a:ext>
                </a:extLst>
              </a:tr>
              <a:tr h="444122">
                <a:tc>
                  <a:txBody>
                    <a:bodyPr/>
                    <a:lstStyle/>
                    <a:p>
                      <a:r>
                        <a:rPr lang="en-US" sz="2000" b="1" dirty="0">
                          <a:latin typeface="Arial" panose="020B0604020202020204" pitchFamily="34" charset="0"/>
                          <a:cs typeface="Arial" panose="020B0604020202020204" pitchFamily="34" charset="0"/>
                        </a:rPr>
                        <a:t>RS</a:t>
                      </a:r>
                    </a:p>
                  </a:txBody>
                  <a:tcPr/>
                </a:tc>
                <a:tc>
                  <a:txBody>
                    <a:bodyPr/>
                    <a:lstStyle/>
                    <a:p>
                      <a:r>
                        <a:rPr lang="en-US" sz="2000" b="1" dirty="0">
                          <a:latin typeface="Bahnschrift Light" panose="020B0502040204020203" pitchFamily="34" charset="0"/>
                        </a:rPr>
                        <a:t>6235</a:t>
                      </a:r>
                    </a:p>
                  </a:txBody>
                  <a:tcPr/>
                </a:tc>
                <a:extLst>
                  <a:ext uri="{0D108BD9-81ED-4DB2-BD59-A6C34878D82A}">
                    <a16:rowId xmlns:a16="http://schemas.microsoft.com/office/drawing/2014/main" val="677740050"/>
                  </a:ext>
                </a:extLst>
              </a:tr>
              <a:tr h="444122">
                <a:tc>
                  <a:txBody>
                    <a:bodyPr/>
                    <a:lstStyle/>
                    <a:p>
                      <a:r>
                        <a:rPr lang="en-US" sz="2000" b="1" dirty="0">
                          <a:latin typeface="Arial" panose="020B0604020202020204" pitchFamily="34" charset="0"/>
                          <a:cs typeface="Arial" panose="020B0604020202020204" pitchFamily="34" charset="0"/>
                        </a:rPr>
                        <a:t>PR</a:t>
                      </a:r>
                    </a:p>
                  </a:txBody>
                  <a:tcPr/>
                </a:tc>
                <a:tc>
                  <a:txBody>
                    <a:bodyPr/>
                    <a:lstStyle/>
                    <a:p>
                      <a:r>
                        <a:rPr lang="en-US" sz="2000" b="1" dirty="0">
                          <a:latin typeface="Bahnschrift Light" panose="020B0502040204020203" pitchFamily="34" charset="0"/>
                        </a:rPr>
                        <a:t>5740</a:t>
                      </a:r>
                    </a:p>
                  </a:txBody>
                  <a:tcPr/>
                </a:tc>
                <a:extLst>
                  <a:ext uri="{0D108BD9-81ED-4DB2-BD59-A6C34878D82A}">
                    <a16:rowId xmlns:a16="http://schemas.microsoft.com/office/drawing/2014/main" val="2749516773"/>
                  </a:ext>
                </a:extLst>
              </a:tr>
            </a:tbl>
          </a:graphicData>
        </a:graphic>
      </p:graphicFrame>
      <p:graphicFrame>
        <p:nvGraphicFramePr>
          <p:cNvPr id="7" name="Table 6">
            <a:extLst>
              <a:ext uri="{FF2B5EF4-FFF2-40B4-BE49-F238E27FC236}">
                <a16:creationId xmlns:a16="http://schemas.microsoft.com/office/drawing/2014/main" id="{D560620E-00C8-EA67-A122-871D489A76E2}"/>
              </a:ext>
            </a:extLst>
          </p:cNvPr>
          <p:cNvGraphicFramePr>
            <a:graphicFrameLocks noGrp="1"/>
          </p:cNvGraphicFramePr>
          <p:nvPr>
            <p:extLst>
              <p:ext uri="{D42A27DB-BD31-4B8C-83A1-F6EECF244321}">
                <p14:modId xmlns:p14="http://schemas.microsoft.com/office/powerpoint/2010/main" val="3105584037"/>
              </p:ext>
            </p:extLst>
          </p:nvPr>
        </p:nvGraphicFramePr>
        <p:xfrm>
          <a:off x="6444342" y="2148792"/>
          <a:ext cx="4909458" cy="2553840"/>
        </p:xfrm>
        <a:graphic>
          <a:graphicData uri="http://schemas.openxmlformats.org/drawingml/2006/table">
            <a:tbl>
              <a:tblPr firstRow="1" bandRow="1">
                <a:tableStyleId>{BC89EF96-8CEA-46FF-86C4-4CE0E7609802}</a:tableStyleId>
              </a:tblPr>
              <a:tblGrid>
                <a:gridCol w="2454729">
                  <a:extLst>
                    <a:ext uri="{9D8B030D-6E8A-4147-A177-3AD203B41FA5}">
                      <a16:colId xmlns:a16="http://schemas.microsoft.com/office/drawing/2014/main" val="1979044424"/>
                    </a:ext>
                  </a:extLst>
                </a:gridCol>
                <a:gridCol w="2454729">
                  <a:extLst>
                    <a:ext uri="{9D8B030D-6E8A-4147-A177-3AD203B41FA5}">
                      <a16:colId xmlns:a16="http://schemas.microsoft.com/office/drawing/2014/main" val="2810920573"/>
                    </a:ext>
                  </a:extLst>
                </a:gridCol>
              </a:tblGrid>
              <a:tr h="425640">
                <a:tc>
                  <a:txBody>
                    <a:bodyPr/>
                    <a:lstStyle/>
                    <a:p>
                      <a:r>
                        <a:rPr lang="en-US" dirty="0"/>
                        <a:t>CUSTOMER STATE</a:t>
                      </a:r>
                    </a:p>
                  </a:txBody>
                  <a:tcPr/>
                </a:tc>
                <a:tc>
                  <a:txBody>
                    <a:bodyPr/>
                    <a:lstStyle/>
                    <a:p>
                      <a:r>
                        <a:rPr lang="en-US" dirty="0"/>
                        <a:t>TOTAL ORDERS</a:t>
                      </a:r>
                    </a:p>
                  </a:txBody>
                  <a:tcPr/>
                </a:tc>
                <a:extLst>
                  <a:ext uri="{0D108BD9-81ED-4DB2-BD59-A6C34878D82A}">
                    <a16:rowId xmlns:a16="http://schemas.microsoft.com/office/drawing/2014/main" val="2657825451"/>
                  </a:ext>
                </a:extLst>
              </a:tr>
              <a:tr h="425640">
                <a:tc>
                  <a:txBody>
                    <a:bodyPr/>
                    <a:lstStyle/>
                    <a:p>
                      <a:r>
                        <a:rPr lang="en-US" sz="2000" b="1" dirty="0">
                          <a:latin typeface="Arial" panose="020B0604020202020204" pitchFamily="34" charset="0"/>
                          <a:cs typeface="Arial" panose="020B0604020202020204" pitchFamily="34" charset="0"/>
                        </a:rPr>
                        <a:t>RO</a:t>
                      </a:r>
                    </a:p>
                  </a:txBody>
                  <a:tcPr/>
                </a:tc>
                <a:tc>
                  <a:txBody>
                    <a:bodyPr/>
                    <a:lstStyle/>
                    <a:p>
                      <a:r>
                        <a:rPr lang="en-US" sz="2000" b="1" dirty="0">
                          <a:latin typeface="Bahnschrift Light" panose="020B0502040204020203" pitchFamily="34" charset="0"/>
                        </a:rPr>
                        <a:t>278</a:t>
                      </a:r>
                    </a:p>
                  </a:txBody>
                  <a:tcPr/>
                </a:tc>
                <a:extLst>
                  <a:ext uri="{0D108BD9-81ED-4DB2-BD59-A6C34878D82A}">
                    <a16:rowId xmlns:a16="http://schemas.microsoft.com/office/drawing/2014/main" val="840850669"/>
                  </a:ext>
                </a:extLst>
              </a:tr>
              <a:tr h="425640">
                <a:tc>
                  <a:txBody>
                    <a:bodyPr/>
                    <a:lstStyle/>
                    <a:p>
                      <a:r>
                        <a:rPr lang="en-US" sz="2000" b="1" dirty="0">
                          <a:latin typeface="Arial" panose="020B0604020202020204" pitchFamily="34" charset="0"/>
                          <a:cs typeface="Arial" panose="020B0604020202020204" pitchFamily="34" charset="0"/>
                        </a:rPr>
                        <a:t>AM</a:t>
                      </a:r>
                    </a:p>
                  </a:txBody>
                  <a:tcPr/>
                </a:tc>
                <a:tc>
                  <a:txBody>
                    <a:bodyPr/>
                    <a:lstStyle/>
                    <a:p>
                      <a:r>
                        <a:rPr lang="en-US" sz="2000" b="1" dirty="0">
                          <a:latin typeface="Bahnschrift Light" panose="020B0502040204020203" pitchFamily="34" charset="0"/>
                        </a:rPr>
                        <a:t>165</a:t>
                      </a:r>
                    </a:p>
                  </a:txBody>
                  <a:tcPr/>
                </a:tc>
                <a:extLst>
                  <a:ext uri="{0D108BD9-81ED-4DB2-BD59-A6C34878D82A}">
                    <a16:rowId xmlns:a16="http://schemas.microsoft.com/office/drawing/2014/main" val="974969276"/>
                  </a:ext>
                </a:extLst>
              </a:tr>
              <a:tr h="425640">
                <a:tc>
                  <a:txBody>
                    <a:bodyPr/>
                    <a:lstStyle/>
                    <a:p>
                      <a:r>
                        <a:rPr lang="en-US" sz="2000" b="1" dirty="0">
                          <a:latin typeface="Arial" panose="020B0604020202020204" pitchFamily="34" charset="0"/>
                          <a:cs typeface="Arial" panose="020B0604020202020204" pitchFamily="34" charset="0"/>
                        </a:rPr>
                        <a:t>AC</a:t>
                      </a:r>
                    </a:p>
                  </a:txBody>
                  <a:tcPr/>
                </a:tc>
                <a:tc>
                  <a:txBody>
                    <a:bodyPr/>
                    <a:lstStyle/>
                    <a:p>
                      <a:r>
                        <a:rPr lang="en-US" sz="2000" b="1" dirty="0">
                          <a:latin typeface="Bahnschrift Light" panose="020B0502040204020203" pitchFamily="34" charset="0"/>
                        </a:rPr>
                        <a:t>92</a:t>
                      </a:r>
                    </a:p>
                  </a:txBody>
                  <a:tcPr/>
                </a:tc>
                <a:extLst>
                  <a:ext uri="{0D108BD9-81ED-4DB2-BD59-A6C34878D82A}">
                    <a16:rowId xmlns:a16="http://schemas.microsoft.com/office/drawing/2014/main" val="2525768434"/>
                  </a:ext>
                </a:extLst>
              </a:tr>
              <a:tr h="425640">
                <a:tc>
                  <a:txBody>
                    <a:bodyPr/>
                    <a:lstStyle/>
                    <a:p>
                      <a:r>
                        <a:rPr lang="en-US" sz="2000" b="1" dirty="0">
                          <a:latin typeface="Arial" panose="020B0604020202020204" pitchFamily="34" charset="0"/>
                          <a:cs typeface="Arial" panose="020B0604020202020204" pitchFamily="34" charset="0"/>
                        </a:rPr>
                        <a:t>AP</a:t>
                      </a:r>
                    </a:p>
                  </a:txBody>
                  <a:tcPr/>
                </a:tc>
                <a:tc>
                  <a:txBody>
                    <a:bodyPr/>
                    <a:lstStyle/>
                    <a:p>
                      <a:r>
                        <a:rPr lang="en-US" sz="2000" b="1" dirty="0">
                          <a:latin typeface="Bahnschrift Light" panose="020B0502040204020203" pitchFamily="34" charset="0"/>
                        </a:rPr>
                        <a:t>82</a:t>
                      </a:r>
                    </a:p>
                  </a:txBody>
                  <a:tcPr/>
                </a:tc>
                <a:extLst>
                  <a:ext uri="{0D108BD9-81ED-4DB2-BD59-A6C34878D82A}">
                    <a16:rowId xmlns:a16="http://schemas.microsoft.com/office/drawing/2014/main" val="1915384639"/>
                  </a:ext>
                </a:extLst>
              </a:tr>
              <a:tr h="425640">
                <a:tc>
                  <a:txBody>
                    <a:bodyPr/>
                    <a:lstStyle/>
                    <a:p>
                      <a:r>
                        <a:rPr lang="en-US" sz="2000" b="1" dirty="0">
                          <a:latin typeface="Arial" panose="020B0604020202020204" pitchFamily="34" charset="0"/>
                          <a:cs typeface="Arial" panose="020B0604020202020204" pitchFamily="34" charset="0"/>
                        </a:rPr>
                        <a:t>RR</a:t>
                      </a:r>
                    </a:p>
                  </a:txBody>
                  <a:tcPr/>
                </a:tc>
                <a:tc>
                  <a:txBody>
                    <a:bodyPr/>
                    <a:lstStyle/>
                    <a:p>
                      <a:r>
                        <a:rPr lang="en-US" sz="2000" b="1" dirty="0">
                          <a:latin typeface="Bahnschrift Light" panose="020B0502040204020203" pitchFamily="34" charset="0"/>
                        </a:rPr>
                        <a:t>52</a:t>
                      </a:r>
                    </a:p>
                  </a:txBody>
                  <a:tcPr/>
                </a:tc>
                <a:extLst>
                  <a:ext uri="{0D108BD9-81ED-4DB2-BD59-A6C34878D82A}">
                    <a16:rowId xmlns:a16="http://schemas.microsoft.com/office/drawing/2014/main" val="2473350536"/>
                  </a:ext>
                </a:extLst>
              </a:tr>
            </a:tbl>
          </a:graphicData>
        </a:graphic>
      </p:graphicFrame>
      <p:sp>
        <p:nvSpPr>
          <p:cNvPr id="8" name="TextBox 7">
            <a:extLst>
              <a:ext uri="{FF2B5EF4-FFF2-40B4-BE49-F238E27FC236}">
                <a16:creationId xmlns:a16="http://schemas.microsoft.com/office/drawing/2014/main" id="{7EF9A7AE-40CD-25C7-18AC-E8584260B8DF}"/>
              </a:ext>
            </a:extLst>
          </p:cNvPr>
          <p:cNvSpPr txBox="1"/>
          <p:nvPr/>
        </p:nvSpPr>
        <p:spPr>
          <a:xfrm>
            <a:off x="1635578" y="1502052"/>
            <a:ext cx="2139043" cy="461665"/>
          </a:xfrm>
          <a:prstGeom prst="rect">
            <a:avLst/>
          </a:prstGeom>
          <a:noFill/>
        </p:spPr>
        <p:txBody>
          <a:bodyPr wrap="square" rtlCol="0">
            <a:spAutoFit/>
          </a:bodyPr>
          <a:lstStyle/>
          <a:p>
            <a:pPr algn="ctr"/>
            <a:r>
              <a:rPr lang="en-US" sz="2400" b="1" dirty="0">
                <a:solidFill>
                  <a:srgbClr val="0070C0"/>
                </a:solidFill>
                <a:latin typeface="Arial Black" panose="020B0A04020102020204" pitchFamily="34" charset="0"/>
              </a:rPr>
              <a:t>TOP 5</a:t>
            </a:r>
          </a:p>
        </p:txBody>
      </p:sp>
      <p:sp>
        <p:nvSpPr>
          <p:cNvPr id="9" name="TextBox 8">
            <a:extLst>
              <a:ext uri="{FF2B5EF4-FFF2-40B4-BE49-F238E27FC236}">
                <a16:creationId xmlns:a16="http://schemas.microsoft.com/office/drawing/2014/main" id="{669C95F5-9BC5-E3C6-B08D-873E1F2760E6}"/>
              </a:ext>
            </a:extLst>
          </p:cNvPr>
          <p:cNvSpPr txBox="1"/>
          <p:nvPr/>
        </p:nvSpPr>
        <p:spPr>
          <a:xfrm>
            <a:off x="8000999" y="1548218"/>
            <a:ext cx="1796143" cy="369332"/>
          </a:xfrm>
          <a:prstGeom prst="rect">
            <a:avLst/>
          </a:prstGeom>
          <a:noFill/>
        </p:spPr>
        <p:txBody>
          <a:bodyPr wrap="square" rtlCol="0">
            <a:spAutoFit/>
          </a:bodyPr>
          <a:lstStyle/>
          <a:p>
            <a:pPr algn="ctr"/>
            <a:r>
              <a:rPr lang="en-US" b="1" dirty="0">
                <a:solidFill>
                  <a:srgbClr val="FF0000"/>
                </a:solidFill>
                <a:latin typeface="Arial Black" panose="020B0A04020102020204" pitchFamily="34" charset="0"/>
              </a:rPr>
              <a:t>BOTTOM 5</a:t>
            </a:r>
          </a:p>
        </p:txBody>
      </p:sp>
      <p:sp>
        <p:nvSpPr>
          <p:cNvPr id="10" name="TextBox 9">
            <a:extLst>
              <a:ext uri="{FF2B5EF4-FFF2-40B4-BE49-F238E27FC236}">
                <a16:creationId xmlns:a16="http://schemas.microsoft.com/office/drawing/2014/main" id="{50E37789-3D6C-372C-75F5-0187E68BEBCF}"/>
              </a:ext>
            </a:extLst>
          </p:cNvPr>
          <p:cNvSpPr txBox="1"/>
          <p:nvPr/>
        </p:nvSpPr>
        <p:spPr>
          <a:xfrm>
            <a:off x="250371" y="5125116"/>
            <a:ext cx="11571515" cy="954107"/>
          </a:xfrm>
          <a:prstGeom prst="rect">
            <a:avLst/>
          </a:prstGeom>
          <a:noFill/>
        </p:spPr>
        <p:txBody>
          <a:bodyPr wrap="square" rtlCol="0">
            <a:spAutoFit/>
          </a:bodyPr>
          <a:lstStyle/>
          <a:p>
            <a:pPr marL="285750" indent="-285750">
              <a:buFont typeface="Wingdings" panose="05000000000000000000" pitchFamily="2" charset="2"/>
              <a:buChar char="Ø"/>
            </a:pPr>
            <a:r>
              <a:rPr lang="en-US" sz="2800" dirty="0">
                <a:latin typeface="Calibri" panose="020F0502020204030204" pitchFamily="34" charset="0"/>
                <a:ea typeface="Calibri" panose="020F0502020204030204" pitchFamily="34" charset="0"/>
                <a:cs typeface="Calibri" panose="020F0502020204030204" pitchFamily="34" charset="0"/>
              </a:rPr>
              <a:t>The 77% of orders are placed from top 5 states whereas bottom 5 scores only 0.5%</a:t>
            </a:r>
          </a:p>
        </p:txBody>
      </p:sp>
    </p:spTree>
    <p:extLst>
      <p:ext uri="{BB962C8B-B14F-4D97-AF65-F5344CB8AC3E}">
        <p14:creationId xmlns:p14="http://schemas.microsoft.com/office/powerpoint/2010/main" val="916046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ppt_x"/>
                                          </p:val>
                                        </p:tav>
                                        <p:tav tm="100000">
                                          <p:val>
                                            <p:strVal val="#ppt_x"/>
                                          </p:val>
                                        </p:tav>
                                      </p:tavLst>
                                    </p:anim>
                                    <p:anim calcmode="lin" valueType="num">
                                      <p:cBhvr additive="base">
                                        <p:cTn id="16" dur="500" fill="hold"/>
                                        <p:tgtEl>
                                          <p:spTgt spid="10"/>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additive="base">
                                        <p:cTn id="23" dur="500" fill="hold"/>
                                        <p:tgtEl>
                                          <p:spTgt spid="9"/>
                                        </p:tgtEl>
                                        <p:attrNameLst>
                                          <p:attrName>ppt_x</p:attrName>
                                        </p:attrNameLst>
                                      </p:cBhvr>
                                      <p:tavLst>
                                        <p:tav tm="0">
                                          <p:val>
                                            <p:strVal val="#ppt_x"/>
                                          </p:val>
                                        </p:tav>
                                        <p:tav tm="100000">
                                          <p:val>
                                            <p:strVal val="#ppt_x"/>
                                          </p:val>
                                        </p:tav>
                                      </p:tavLst>
                                    </p:anim>
                                    <p:anim calcmode="lin" valueType="num">
                                      <p:cBhvr additive="base">
                                        <p:cTn id="2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CD4D7897-B03A-00D4-070B-DE10B9581E58}"/>
              </a:ext>
            </a:extLst>
          </p:cNvPr>
          <p:cNvSpPr>
            <a:spLocks noGrp="1"/>
          </p:cNvSpPr>
          <p:nvPr>
            <p:ph idx="1"/>
          </p:nvPr>
        </p:nvSpPr>
        <p:spPr>
          <a:xfrm>
            <a:off x="919119" y="3001888"/>
            <a:ext cx="10353762" cy="3563119"/>
          </a:xfrm>
        </p:spPr>
        <p:txBody>
          <a:bodyPr/>
          <a:lstStyle/>
          <a:p>
            <a:pPr algn="ctr"/>
            <a:r>
              <a:rPr lang="en-IN" sz="2800" b="0" i="0" dirty="0">
                <a:effectLst/>
                <a:latin typeface="Bookman Old Style" panose="02050604050505020204" pitchFamily="18" charset="0"/>
              </a:rPr>
              <a:t>Mr. Mohammad Dilawar Ali </a:t>
            </a:r>
          </a:p>
          <a:p>
            <a:pPr algn="ctr"/>
            <a:r>
              <a:rPr lang="en-IN" sz="2800" b="0" i="0" dirty="0">
                <a:effectLst/>
                <a:latin typeface="Bookman Old Style" panose="02050604050505020204" pitchFamily="18" charset="0"/>
              </a:rPr>
              <a:t>Mr. </a:t>
            </a:r>
            <a:r>
              <a:rPr lang="en-IN" sz="2800" b="0" i="0" dirty="0" err="1">
                <a:effectLst/>
                <a:latin typeface="Bookman Old Style" panose="02050604050505020204" pitchFamily="18" charset="0"/>
              </a:rPr>
              <a:t>Munnanuri</a:t>
            </a:r>
            <a:r>
              <a:rPr lang="en-IN" sz="2800" b="0" i="0" dirty="0">
                <a:effectLst/>
                <a:latin typeface="Bookman Old Style" panose="02050604050505020204" pitchFamily="18" charset="0"/>
              </a:rPr>
              <a:t> shiva </a:t>
            </a:r>
            <a:r>
              <a:rPr lang="en-IN" sz="2800" b="0" i="0" dirty="0" err="1">
                <a:effectLst/>
                <a:latin typeface="Bookman Old Style" panose="02050604050505020204" pitchFamily="18" charset="0"/>
              </a:rPr>
              <a:t>kumar</a:t>
            </a:r>
            <a:endParaRPr lang="en-IN" sz="2800" dirty="0">
              <a:latin typeface="Bookman Old Style" panose="02050604050505020204" pitchFamily="18" charset="0"/>
            </a:endParaRPr>
          </a:p>
          <a:p>
            <a:pPr algn="ctr"/>
            <a:r>
              <a:rPr lang="en-IN" sz="2800" b="0" i="0" dirty="0" err="1">
                <a:effectLst/>
                <a:latin typeface="Bookman Old Style" panose="02050604050505020204" pitchFamily="18" charset="0"/>
              </a:rPr>
              <a:t>MS.Dharanikota</a:t>
            </a:r>
            <a:r>
              <a:rPr lang="en-IN" sz="2800" b="0" i="0" dirty="0">
                <a:effectLst/>
                <a:latin typeface="Bookman Old Style" panose="02050604050505020204" pitchFamily="18" charset="0"/>
              </a:rPr>
              <a:t> Ramya Sree</a:t>
            </a:r>
          </a:p>
          <a:p>
            <a:pPr algn="ctr"/>
            <a:r>
              <a:rPr lang="en-IN" sz="2800" b="0" i="0" dirty="0">
                <a:effectLst/>
                <a:latin typeface="Bookman Old Style" panose="02050604050505020204" pitchFamily="18" charset="0"/>
              </a:rPr>
              <a:t>MS. </a:t>
            </a:r>
            <a:r>
              <a:rPr lang="en-IN" sz="2800" b="0" i="0" dirty="0" err="1">
                <a:effectLst/>
                <a:latin typeface="Bookman Old Style" panose="02050604050505020204" pitchFamily="18" charset="0"/>
              </a:rPr>
              <a:t>sowjanya</a:t>
            </a:r>
            <a:r>
              <a:rPr lang="en-IN" sz="2800" b="0" i="0" dirty="0">
                <a:effectLst/>
                <a:latin typeface="Bookman Old Style" panose="02050604050505020204" pitchFamily="18" charset="0"/>
              </a:rPr>
              <a:t> </a:t>
            </a:r>
            <a:r>
              <a:rPr lang="en-IN" sz="2800" b="0" i="0" dirty="0" err="1">
                <a:effectLst/>
                <a:latin typeface="Bookman Old Style" panose="02050604050505020204" pitchFamily="18" charset="0"/>
              </a:rPr>
              <a:t>kuppili</a:t>
            </a:r>
            <a:endParaRPr lang="en-IN" sz="2800" dirty="0">
              <a:latin typeface="Bookman Old Style" panose="02050604050505020204" pitchFamily="18" charset="0"/>
            </a:endParaRPr>
          </a:p>
          <a:p>
            <a:pPr algn="ctr"/>
            <a:r>
              <a:rPr lang="en-IN" sz="2800" b="0" i="0" dirty="0">
                <a:effectLst/>
                <a:latin typeface="Bookman Old Style" panose="02050604050505020204" pitchFamily="18" charset="0"/>
              </a:rPr>
              <a:t>Mr. Rohit Naidu</a:t>
            </a:r>
          </a:p>
          <a:p>
            <a:pPr algn="ctr"/>
            <a:r>
              <a:rPr lang="en-IN" sz="2800" b="0" i="0" dirty="0">
                <a:effectLst/>
                <a:latin typeface="Bookman Old Style" panose="02050604050505020204" pitchFamily="18" charset="0"/>
              </a:rPr>
              <a:t>Mr. Arun </a:t>
            </a:r>
            <a:r>
              <a:rPr lang="en-IN" sz="2800" b="0" i="0" dirty="0" err="1">
                <a:effectLst/>
                <a:latin typeface="Bookman Old Style" panose="02050604050505020204" pitchFamily="18" charset="0"/>
              </a:rPr>
              <a:t>Konar</a:t>
            </a:r>
            <a:endParaRPr lang="en-IN" sz="2800" dirty="0">
              <a:latin typeface="Bookman Old Style" panose="02050604050505020204" pitchFamily="18" charset="0"/>
            </a:endParaRPr>
          </a:p>
          <a:p>
            <a:endParaRPr lang="en-IN" dirty="0"/>
          </a:p>
        </p:txBody>
      </p:sp>
      <p:sp>
        <p:nvSpPr>
          <p:cNvPr id="7" name="TextBox 6">
            <a:extLst>
              <a:ext uri="{FF2B5EF4-FFF2-40B4-BE49-F238E27FC236}">
                <a16:creationId xmlns:a16="http://schemas.microsoft.com/office/drawing/2014/main" id="{E9FC00C8-8E27-9F41-F8F2-439534C8CB98}"/>
              </a:ext>
            </a:extLst>
          </p:cNvPr>
          <p:cNvSpPr txBox="1"/>
          <p:nvPr/>
        </p:nvSpPr>
        <p:spPr>
          <a:xfrm>
            <a:off x="4217368" y="471573"/>
            <a:ext cx="3881603" cy="769441"/>
          </a:xfrm>
          <a:prstGeom prst="rect">
            <a:avLst/>
          </a:prstGeom>
          <a:noFill/>
        </p:spPr>
        <p:txBody>
          <a:bodyPr wrap="square" rtlCol="0">
            <a:spAutoFit/>
          </a:bodyPr>
          <a:lstStyle/>
          <a:p>
            <a:r>
              <a:rPr lang="en-IN" sz="4400" b="1" dirty="0">
                <a:effectLst>
                  <a:glow rad="228600">
                    <a:schemeClr val="accent1">
                      <a:satMod val="175000"/>
                      <a:alpha val="40000"/>
                    </a:schemeClr>
                  </a:glow>
                </a:effectLst>
              </a:rPr>
              <a:t>Mentor Name </a:t>
            </a:r>
          </a:p>
        </p:txBody>
      </p:sp>
      <p:sp>
        <p:nvSpPr>
          <p:cNvPr id="8" name="TextBox 7">
            <a:extLst>
              <a:ext uri="{FF2B5EF4-FFF2-40B4-BE49-F238E27FC236}">
                <a16:creationId xmlns:a16="http://schemas.microsoft.com/office/drawing/2014/main" id="{52C678E8-2BDB-14C2-87D4-5389633B84EF}"/>
              </a:ext>
            </a:extLst>
          </p:cNvPr>
          <p:cNvSpPr txBox="1"/>
          <p:nvPr/>
        </p:nvSpPr>
        <p:spPr>
          <a:xfrm>
            <a:off x="5077044" y="1350301"/>
            <a:ext cx="1627366" cy="523220"/>
          </a:xfrm>
          <a:prstGeom prst="rect">
            <a:avLst/>
          </a:prstGeom>
          <a:noFill/>
        </p:spPr>
        <p:txBody>
          <a:bodyPr wrap="square" rtlCol="0">
            <a:spAutoFit/>
          </a:bodyPr>
          <a:lstStyle/>
          <a:p>
            <a:pPr algn="ctr"/>
            <a:r>
              <a:rPr lang="en-IN" sz="2800" dirty="0"/>
              <a:t>Dipiti</a:t>
            </a:r>
            <a:r>
              <a:rPr lang="en-IN" dirty="0"/>
              <a:t> </a:t>
            </a:r>
          </a:p>
        </p:txBody>
      </p:sp>
      <p:sp>
        <p:nvSpPr>
          <p:cNvPr id="9" name="TextBox 8">
            <a:extLst>
              <a:ext uri="{FF2B5EF4-FFF2-40B4-BE49-F238E27FC236}">
                <a16:creationId xmlns:a16="http://schemas.microsoft.com/office/drawing/2014/main" id="{BFD80489-1AA0-173E-FCFB-11E3B42B878F}"/>
              </a:ext>
            </a:extLst>
          </p:cNvPr>
          <p:cNvSpPr txBox="1"/>
          <p:nvPr/>
        </p:nvSpPr>
        <p:spPr>
          <a:xfrm>
            <a:off x="3649824" y="2080976"/>
            <a:ext cx="4892351" cy="769441"/>
          </a:xfrm>
          <a:prstGeom prst="rect">
            <a:avLst/>
          </a:prstGeom>
          <a:noFill/>
        </p:spPr>
        <p:txBody>
          <a:bodyPr wrap="square" rtlCol="0">
            <a:spAutoFit/>
          </a:bodyPr>
          <a:lstStyle/>
          <a:p>
            <a:pPr algn="ctr"/>
            <a:r>
              <a:rPr lang="en-IN" sz="4400" b="1" dirty="0">
                <a:effectLst>
                  <a:glow rad="228600">
                    <a:schemeClr val="accent1">
                      <a:satMod val="175000"/>
                      <a:alpha val="40000"/>
                    </a:schemeClr>
                  </a:glow>
                </a:effectLst>
              </a:rPr>
              <a:t>Group Members </a:t>
            </a:r>
          </a:p>
        </p:txBody>
      </p:sp>
    </p:spTree>
    <p:extLst>
      <p:ext uri="{BB962C8B-B14F-4D97-AF65-F5344CB8AC3E}">
        <p14:creationId xmlns:p14="http://schemas.microsoft.com/office/powerpoint/2010/main" val="26452295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BDE905-FCE9-FF2C-F6FB-336B87811285}"/>
              </a:ext>
            </a:extLst>
          </p:cNvPr>
          <p:cNvSpPr>
            <a:spLocks noGrp="1"/>
          </p:cNvSpPr>
          <p:nvPr>
            <p:ph type="title"/>
          </p:nvPr>
        </p:nvSpPr>
        <p:spPr>
          <a:xfrm>
            <a:off x="913795" y="609600"/>
            <a:ext cx="10353762" cy="970450"/>
          </a:xfrm>
        </p:spPr>
        <p:txBody>
          <a:bodyPr vert="horz" lIns="91440" tIns="45720" rIns="91440" bIns="45720" rtlCol="0" anchor="ctr">
            <a:normAutofit/>
          </a:bodyPr>
          <a:lstStyle/>
          <a:p>
            <a:r>
              <a:rPr lang="en-US"/>
              <a:t>Purchase Frequency by product category name </a:t>
            </a:r>
          </a:p>
        </p:txBody>
      </p:sp>
      <p:sp>
        <p:nvSpPr>
          <p:cNvPr id="5" name="TextBox 4">
            <a:extLst>
              <a:ext uri="{FF2B5EF4-FFF2-40B4-BE49-F238E27FC236}">
                <a16:creationId xmlns:a16="http://schemas.microsoft.com/office/drawing/2014/main" id="{D748BE9B-94CF-9CBA-3296-58D75E654534}"/>
              </a:ext>
            </a:extLst>
          </p:cNvPr>
          <p:cNvSpPr txBox="1"/>
          <p:nvPr/>
        </p:nvSpPr>
        <p:spPr>
          <a:xfrm>
            <a:off x="913795" y="1732449"/>
            <a:ext cx="5546272" cy="4058751"/>
          </a:xfrm>
          <a:prstGeom prst="rect">
            <a:avLst/>
          </a:prstGeom>
        </p:spPr>
        <p:txBody>
          <a:bodyPr vert="horz" lIns="91440" tIns="45720" rIns="91440" bIns="45720" rtlCol="0" anchor="ctr">
            <a:normAutofit/>
          </a:bodyPr>
          <a:lstStyle/>
          <a:p>
            <a:pPr marL="285750" indent="-285750">
              <a:spcBef>
                <a:spcPct val="20000"/>
              </a:spcBef>
              <a:spcAft>
                <a:spcPts val="600"/>
              </a:spcAft>
              <a:buClr>
                <a:srgbClr val="5199EB"/>
              </a:buClr>
              <a:buSzPct val="70000"/>
              <a:buFont typeface="Wingdings 2" charset="2"/>
              <a:buChar char="Ø"/>
            </a:pPr>
            <a:r>
              <a:rPr lang="en-US" b="0" i="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This Power BI report provides a comprehensive analysis of Olist Store's product sales, focusing on product categories, purchase frequency, and payment methods. The product categories range from bedroom and kitchen items to electronics, with telephony and electronics showing the highest purchase frequency. The report breaks down the purchase frequency by product category, years (2016, 2017, and 2018), and payment types (credit card, </a:t>
            </a:r>
            <a:r>
              <a:rPr lang="en-US" b="0" i="0" dirty="0" err="1">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boleto</a:t>
            </a:r>
            <a:r>
              <a:rPr lang="en-US" b="0" i="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 debit card, voucher). Notably, most purchases were made using credit cards. The report enables Olist Store to gain insights into customer purchasing behavior and identify trends, facilitating informed business decisions.</a:t>
            </a:r>
            <a:endParaRPr lang="en-US"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p:txBody>
      </p:sp>
      <p:pic>
        <p:nvPicPr>
          <p:cNvPr id="6" name="Picture 5" descr="A screenshot of a computer&#10;&#10;Description automatically generated">
            <a:extLst>
              <a:ext uri="{FF2B5EF4-FFF2-40B4-BE49-F238E27FC236}">
                <a16:creationId xmlns:a16="http://schemas.microsoft.com/office/drawing/2014/main" id="{D60E4C6C-218E-7A53-BD19-17A139AF58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76936" y="2037132"/>
            <a:ext cx="5036024" cy="2783735"/>
          </a:xfrm>
          <a:prstGeom prst="rect">
            <a:avLst/>
          </a:prstGeom>
        </p:spPr>
      </p:pic>
    </p:spTree>
    <p:extLst>
      <p:ext uri="{BB962C8B-B14F-4D97-AF65-F5344CB8AC3E}">
        <p14:creationId xmlns:p14="http://schemas.microsoft.com/office/powerpoint/2010/main" val="877896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6" name="Picture 15" descr="Light bulb on yellow background with sketched light beams and cord">
            <a:extLst>
              <a:ext uri="{FF2B5EF4-FFF2-40B4-BE49-F238E27FC236}">
                <a16:creationId xmlns:a16="http://schemas.microsoft.com/office/drawing/2014/main" id="{648A1D62-274C-0C88-26AF-DBE27317086E}"/>
              </a:ext>
            </a:extLst>
          </p:cNvPr>
          <p:cNvPicPr>
            <a:picLocks noChangeAspect="1"/>
          </p:cNvPicPr>
          <p:nvPr/>
        </p:nvPicPr>
        <p:blipFill rotWithShape="1">
          <a:blip r:embed="rId2">
            <a:alphaModFix amt="25000"/>
          </a:blip>
          <a:srcRect t="8537"/>
          <a:stretch/>
        </p:blipFill>
        <p:spPr>
          <a:xfrm>
            <a:off x="20" y="10"/>
            <a:ext cx="12191980" cy="6857990"/>
          </a:xfrm>
          <a:prstGeom prst="rect">
            <a:avLst/>
          </a:prstGeom>
        </p:spPr>
      </p:pic>
      <p:sp>
        <p:nvSpPr>
          <p:cNvPr id="2" name="Title 1">
            <a:extLst>
              <a:ext uri="{FF2B5EF4-FFF2-40B4-BE49-F238E27FC236}">
                <a16:creationId xmlns:a16="http://schemas.microsoft.com/office/drawing/2014/main" id="{7E988DFE-5CB7-EBEA-4EE1-6872DAB8CC3A}"/>
              </a:ext>
            </a:extLst>
          </p:cNvPr>
          <p:cNvSpPr>
            <a:spLocks noGrp="1"/>
          </p:cNvSpPr>
          <p:nvPr>
            <p:ph type="title"/>
          </p:nvPr>
        </p:nvSpPr>
        <p:spPr>
          <a:xfrm>
            <a:off x="913795" y="609600"/>
            <a:ext cx="10353762" cy="970450"/>
          </a:xfrm>
        </p:spPr>
        <p:txBody>
          <a:bodyPr>
            <a:normAutofit/>
          </a:bodyPr>
          <a:lstStyle/>
          <a:p>
            <a:pPr>
              <a:lnSpc>
                <a:spcPct val="90000"/>
              </a:lnSpc>
            </a:pPr>
            <a:r>
              <a:rPr lang="en-US" sz="3100" b="1" dirty="0">
                <a:ln w="9525">
                  <a:solidFill>
                    <a:schemeClr val="bg1"/>
                  </a:solidFill>
                  <a:prstDash val="solid"/>
                </a:ln>
                <a:effectLst>
                  <a:outerShdw blurRad="38100" dist="38100" dir="2700000" algn="tl">
                    <a:srgbClr val="000000">
                      <a:alpha val="43137"/>
                    </a:srgbClr>
                  </a:outerShdw>
                </a:effectLst>
              </a:rPr>
              <a:t>Conclusion </a:t>
            </a:r>
            <a:br>
              <a:rPr lang="en-US" sz="3100" b="1" dirty="0">
                <a:ln w="9525">
                  <a:solidFill>
                    <a:schemeClr val="bg1"/>
                  </a:solidFill>
                  <a:prstDash val="solid"/>
                </a:ln>
                <a:effectLst>
                  <a:outerShdw blurRad="12700" dist="38100" dir="2700000" algn="tl" rotWithShape="0">
                    <a:schemeClr val="accent5">
                      <a:lumMod val="60000"/>
                      <a:lumOff val="40000"/>
                    </a:schemeClr>
                  </a:outerShdw>
                </a:effectLst>
              </a:rPr>
            </a:br>
            <a:endParaRPr lang="en-US" sz="3100" b="1" dirty="0">
              <a:effectLst>
                <a:reflection blurRad="6350" stA="55000" endA="50" endPos="85000" dist="60007" dir="5400000" sy="-100000" algn="bl" rotWithShape="0"/>
              </a:effectLst>
            </a:endParaRPr>
          </a:p>
        </p:txBody>
      </p:sp>
      <p:sp>
        <p:nvSpPr>
          <p:cNvPr id="3" name="Content Placeholder 2">
            <a:extLst>
              <a:ext uri="{FF2B5EF4-FFF2-40B4-BE49-F238E27FC236}">
                <a16:creationId xmlns:a16="http://schemas.microsoft.com/office/drawing/2014/main" id="{C6415AF8-708E-8ADC-0A1C-7C4C4DAFD219}"/>
              </a:ext>
            </a:extLst>
          </p:cNvPr>
          <p:cNvSpPr>
            <a:spLocks noGrp="1"/>
          </p:cNvSpPr>
          <p:nvPr>
            <p:ph idx="1"/>
          </p:nvPr>
        </p:nvSpPr>
        <p:spPr>
          <a:xfrm>
            <a:off x="924443" y="1595535"/>
            <a:ext cx="10353762" cy="4652865"/>
          </a:xfrm>
        </p:spPr>
        <p:txBody>
          <a:bodyPr anchor="ctr">
            <a:normAutofit/>
          </a:bodyPr>
          <a:lstStyle/>
          <a:p>
            <a:pPr>
              <a:lnSpc>
                <a:spcPct val="90000"/>
              </a:lnSpc>
              <a:buFont typeface="Wingdings" panose="05000000000000000000" pitchFamily="2" charset="2"/>
              <a:buChar char="Ø"/>
            </a:pPr>
            <a:r>
              <a:rPr lang="en-US" sz="1700" b="1" dirty="0">
                <a:latin typeface="Calibri" panose="020F0502020204030204" pitchFamily="34" charset="0"/>
                <a:ea typeface="Calibri" panose="020F0502020204030204" pitchFamily="34" charset="0"/>
                <a:cs typeface="Calibri" panose="020F0502020204030204" pitchFamily="34" charset="0"/>
              </a:rPr>
              <a:t>The analysis also focuses on the product categories with respect to the price and the review score of the customer. So, if the company focuses on the product’s pricing strategy and makes product improvements on the basis of consumer opinion, the company can make better revenue and can increase the range of products under each category. </a:t>
            </a:r>
          </a:p>
          <a:p>
            <a:pPr>
              <a:lnSpc>
                <a:spcPct val="90000"/>
              </a:lnSpc>
              <a:buFont typeface="Wingdings" panose="05000000000000000000" pitchFamily="2" charset="2"/>
              <a:buChar char="Ø"/>
            </a:pPr>
            <a:endParaRPr lang="en-US" sz="1700" b="1" dirty="0">
              <a:latin typeface="Calibri" panose="020F0502020204030204" pitchFamily="34" charset="0"/>
              <a:ea typeface="Calibri" panose="020F0502020204030204" pitchFamily="34" charset="0"/>
              <a:cs typeface="Calibri" panose="020F0502020204030204" pitchFamily="34" charset="0"/>
            </a:endParaRPr>
          </a:p>
          <a:p>
            <a:pPr>
              <a:lnSpc>
                <a:spcPct val="90000"/>
              </a:lnSpc>
              <a:buFont typeface="Wingdings" panose="05000000000000000000" pitchFamily="2" charset="2"/>
              <a:buChar char="Ø"/>
            </a:pPr>
            <a:r>
              <a:rPr lang="en-US" sz="1700" b="1" dirty="0">
                <a:latin typeface="Calibri" panose="020F0502020204030204" pitchFamily="34" charset="0"/>
                <a:ea typeface="Calibri" panose="020F0502020204030204" pitchFamily="34" charset="0"/>
                <a:cs typeface="Calibri" panose="020F0502020204030204" pitchFamily="34" charset="0"/>
              </a:rPr>
              <a:t>The organization needs to purposely address the purchaser's survey and continue to adjust and change the item range. Future work in this space might incorporate recognizing how connections revealed in this investigation might be applied to further develop income inside comparative internet business organizations in Brazil </a:t>
            </a:r>
          </a:p>
          <a:p>
            <a:pPr marL="0" indent="0">
              <a:lnSpc>
                <a:spcPct val="90000"/>
              </a:lnSpc>
              <a:buNone/>
            </a:pPr>
            <a:r>
              <a:rPr lang="en-US" sz="1700" b="1" u="sng" dirty="0">
                <a:latin typeface="Calibri" panose="020F0502020204030204" pitchFamily="34" charset="0"/>
                <a:ea typeface="Calibri" panose="020F0502020204030204" pitchFamily="34" charset="0"/>
                <a:cs typeface="Calibri" panose="020F0502020204030204" pitchFamily="34" charset="0"/>
              </a:rPr>
              <a:t>SUGGESTIONS :</a:t>
            </a:r>
          </a:p>
          <a:p>
            <a:pPr>
              <a:lnSpc>
                <a:spcPct val="90000"/>
              </a:lnSpc>
              <a:buFont typeface="Wingdings" panose="05000000000000000000" pitchFamily="2" charset="2"/>
              <a:buChar char="ü"/>
            </a:pPr>
            <a:r>
              <a:rPr lang="en-US" sz="1700" b="1" dirty="0">
                <a:latin typeface="Calibri" panose="020F0502020204030204" pitchFamily="34" charset="0"/>
                <a:ea typeface="Calibri" panose="020F0502020204030204" pitchFamily="34" charset="0"/>
                <a:cs typeface="Calibri" panose="020F0502020204030204" pitchFamily="34" charset="0"/>
              </a:rPr>
              <a:t>Prioritize efficient shipping             -  Ensure timely and reliable deliveries</a:t>
            </a:r>
          </a:p>
          <a:p>
            <a:pPr>
              <a:lnSpc>
                <a:spcPct val="90000"/>
              </a:lnSpc>
              <a:buFont typeface="Wingdings" panose="05000000000000000000" pitchFamily="2" charset="2"/>
              <a:buChar char="ü"/>
            </a:pPr>
            <a:r>
              <a:rPr lang="en-US" sz="1700" b="1" dirty="0">
                <a:latin typeface="Calibri" panose="020F0502020204030204" pitchFamily="34" charset="0"/>
                <a:ea typeface="Calibri" panose="020F0502020204030204" pitchFamily="34" charset="0"/>
                <a:cs typeface="Calibri" panose="020F0502020204030204" pitchFamily="34" charset="0"/>
              </a:rPr>
              <a:t>Continuous process improvement  -  Regularly evaluate and enhance operational efficiency</a:t>
            </a:r>
          </a:p>
          <a:p>
            <a:pPr>
              <a:lnSpc>
                <a:spcPct val="90000"/>
              </a:lnSpc>
              <a:buFont typeface="Wingdings" panose="05000000000000000000" pitchFamily="2" charset="2"/>
              <a:buChar char="ü"/>
            </a:pPr>
            <a:r>
              <a:rPr lang="en-US" sz="1700" b="1" dirty="0">
                <a:latin typeface="Calibri" panose="020F0502020204030204" pitchFamily="34" charset="0"/>
                <a:ea typeface="Calibri" panose="020F0502020204030204" pitchFamily="34" charset="0"/>
                <a:cs typeface="Calibri" panose="020F0502020204030204" pitchFamily="34" charset="0"/>
              </a:rPr>
              <a:t>Customer feedback and insights    -  Actively listen to customer feedback , address concerns promptly</a:t>
            </a:r>
          </a:p>
          <a:p>
            <a:pPr marL="0" indent="0">
              <a:lnSpc>
                <a:spcPct val="90000"/>
              </a:lnSpc>
              <a:buNone/>
            </a:pPr>
            <a:endParaRPr lang="en-US" sz="1700" dirty="0">
              <a:latin typeface="+mn-lt"/>
            </a:endParaRPr>
          </a:p>
          <a:p>
            <a:pPr marL="0" indent="0">
              <a:lnSpc>
                <a:spcPct val="90000"/>
              </a:lnSpc>
              <a:buNone/>
            </a:pPr>
            <a:endParaRPr lang="en-US" sz="1700" dirty="0">
              <a:latin typeface="+mn-lt"/>
            </a:endParaRPr>
          </a:p>
        </p:txBody>
      </p:sp>
    </p:spTree>
    <p:extLst>
      <p:ext uri="{BB962C8B-B14F-4D97-AF65-F5344CB8AC3E}">
        <p14:creationId xmlns:p14="http://schemas.microsoft.com/office/powerpoint/2010/main" val="1167034742"/>
      </p:ext>
    </p:extLst>
  </p:cSld>
  <p:clrMapOvr>
    <a:masterClrMapping/>
  </p:clrMapOvr>
  <mc:AlternateContent xmlns:mc="http://schemas.openxmlformats.org/markup-compatibility/2006" xmlns:p14="http://schemas.microsoft.com/office/powerpoint/2010/main">
    <mc:Choice Requires="p14">
      <p:transition spd="slow" p14:dur="2000" advTm="1112"/>
    </mc:Choice>
    <mc:Fallback xmlns="">
      <p:transition spd="slow" advTm="111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 calcmode="lin" valueType="num">
                                      <p:cBhvr additive="base">
                                        <p:cTn id="11"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 calcmode="lin" valueType="num">
                                      <p:cBhvr additive="base">
                                        <p:cTn id="1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3" end="3"/>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 calcmode="lin" valueType="num">
                                      <p:cBhvr additive="base">
                                        <p:cTn id="1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anim calcmode="lin" valueType="num">
                                      <p:cBhvr additive="base">
                                        <p:cTn id="23"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5" end="5"/>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 calcmode="lin" valueType="num">
                                      <p:cBhvr additive="base">
                                        <p:cTn id="27"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 screen&#10;&#10;Description automatically generated">
            <a:extLst>
              <a:ext uri="{FF2B5EF4-FFF2-40B4-BE49-F238E27FC236}">
                <a16:creationId xmlns:a16="http://schemas.microsoft.com/office/drawing/2014/main" id="{BD40C70E-0F96-EFAF-4E33-725D2A893D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79723"/>
            <a:ext cx="12192000" cy="6178277"/>
          </a:xfrm>
          <a:prstGeom prst="rect">
            <a:avLst/>
          </a:prstGeom>
        </p:spPr>
      </p:pic>
      <p:sp>
        <p:nvSpPr>
          <p:cNvPr id="2" name="TextBox 1">
            <a:extLst>
              <a:ext uri="{FF2B5EF4-FFF2-40B4-BE49-F238E27FC236}">
                <a16:creationId xmlns:a16="http://schemas.microsoft.com/office/drawing/2014/main" id="{84814950-C26F-E528-DAB6-5D897A542730}"/>
              </a:ext>
            </a:extLst>
          </p:cNvPr>
          <p:cNvSpPr txBox="1"/>
          <p:nvPr/>
        </p:nvSpPr>
        <p:spPr>
          <a:xfrm>
            <a:off x="3592285" y="119887"/>
            <a:ext cx="3946849" cy="369332"/>
          </a:xfrm>
          <a:prstGeom prst="rect">
            <a:avLst/>
          </a:prstGeom>
          <a:noFill/>
        </p:spPr>
        <p:txBody>
          <a:bodyPr wrap="square" rtlCol="0">
            <a:spAutoFit/>
          </a:bodyPr>
          <a:lstStyle/>
          <a:p>
            <a:pPr algn="ctr"/>
            <a:r>
              <a:rPr lang="en-IN" b="1" dirty="0">
                <a:effectLst>
                  <a:glow rad="228600">
                    <a:schemeClr val="accent1">
                      <a:satMod val="175000"/>
                      <a:alpha val="40000"/>
                    </a:schemeClr>
                  </a:glow>
                </a:effectLst>
              </a:rPr>
              <a:t>TABLEAU DASHBORD</a:t>
            </a:r>
          </a:p>
        </p:txBody>
      </p:sp>
    </p:spTree>
    <p:extLst>
      <p:ext uri="{BB962C8B-B14F-4D97-AF65-F5344CB8AC3E}">
        <p14:creationId xmlns:p14="http://schemas.microsoft.com/office/powerpoint/2010/main" val="3811577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pic>
        <p:nvPicPr>
          <p:cNvPr id="5" name="Picture 4" descr="A screenshot of a computer&#10;&#10;Description automatically generated">
            <a:extLst>
              <a:ext uri="{FF2B5EF4-FFF2-40B4-BE49-F238E27FC236}">
                <a16:creationId xmlns:a16="http://schemas.microsoft.com/office/drawing/2014/main" id="{5523DF33-37F8-05C6-3331-8D88A6670B6C}"/>
              </a:ext>
            </a:extLst>
          </p:cNvPr>
          <p:cNvPicPr>
            <a:picLocks noChangeAspect="1"/>
          </p:cNvPicPr>
          <p:nvPr/>
        </p:nvPicPr>
        <p:blipFill rotWithShape="1">
          <a:blip r:embed="rId3">
            <a:extLst>
              <a:ext uri="{28A0092B-C50C-407E-A947-70E740481C1C}">
                <a14:useLocalDpi xmlns:a14="http://schemas.microsoft.com/office/drawing/2010/main" val="0"/>
              </a:ext>
            </a:extLst>
          </a:blip>
          <a:srcRect l="2979" r="19688" b="1"/>
          <a:stretch/>
        </p:blipFill>
        <p:spPr>
          <a:xfrm>
            <a:off x="20" y="583660"/>
            <a:ext cx="12191980" cy="6274339"/>
          </a:xfrm>
          <a:prstGeom prst="rect">
            <a:avLst/>
          </a:prstGeom>
        </p:spPr>
      </p:pic>
      <p:sp>
        <p:nvSpPr>
          <p:cNvPr id="6" name="TextBox 5">
            <a:extLst>
              <a:ext uri="{FF2B5EF4-FFF2-40B4-BE49-F238E27FC236}">
                <a16:creationId xmlns:a16="http://schemas.microsoft.com/office/drawing/2014/main" id="{928562F6-7964-9CAB-75D6-4EAC2C2F2B5A}"/>
              </a:ext>
            </a:extLst>
          </p:cNvPr>
          <p:cNvSpPr txBox="1"/>
          <p:nvPr/>
        </p:nvSpPr>
        <p:spPr>
          <a:xfrm>
            <a:off x="1732384" y="42484"/>
            <a:ext cx="8360228" cy="369332"/>
          </a:xfrm>
          <a:prstGeom prst="rect">
            <a:avLst/>
          </a:prstGeom>
          <a:noFill/>
        </p:spPr>
        <p:txBody>
          <a:bodyPr wrap="square" rtlCol="0">
            <a:spAutoFit/>
          </a:bodyPr>
          <a:lstStyle/>
          <a:p>
            <a:pPr algn="ctr"/>
            <a:r>
              <a:rPr lang="en-IN" b="1" dirty="0">
                <a:effectLst>
                  <a:glow rad="228600">
                    <a:schemeClr val="accent1">
                      <a:satMod val="175000"/>
                      <a:alpha val="40000"/>
                    </a:schemeClr>
                  </a:glow>
                </a:effectLst>
              </a:rPr>
              <a:t>EXCEL DASHBORD</a:t>
            </a:r>
          </a:p>
        </p:txBody>
      </p:sp>
    </p:spTree>
    <p:extLst>
      <p:ext uri="{BB962C8B-B14F-4D97-AF65-F5344CB8AC3E}">
        <p14:creationId xmlns:p14="http://schemas.microsoft.com/office/powerpoint/2010/main" val="25530669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a:extLst>
            <a:ext uri="{FF2B5EF4-FFF2-40B4-BE49-F238E27FC236}">
              <a16:creationId xmlns:a16="http://schemas.microsoft.com/office/drawing/2014/main" id="{01FBD6B6-332B-F7EF-CB62-AC64339A94CA}"/>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D3209C4B-2EB8-03C8-757C-72E9C2D47345}"/>
              </a:ext>
            </a:extLst>
          </p:cNvPr>
          <p:cNvSpPr txBox="1"/>
          <p:nvPr/>
        </p:nvSpPr>
        <p:spPr>
          <a:xfrm>
            <a:off x="1732384" y="42484"/>
            <a:ext cx="8360228" cy="369332"/>
          </a:xfrm>
          <a:prstGeom prst="rect">
            <a:avLst/>
          </a:prstGeom>
          <a:noFill/>
        </p:spPr>
        <p:txBody>
          <a:bodyPr wrap="square" rtlCol="0">
            <a:spAutoFit/>
          </a:bodyPr>
          <a:lstStyle/>
          <a:p>
            <a:pPr algn="ctr"/>
            <a:r>
              <a:rPr lang="en-IN" b="1" dirty="0">
                <a:effectLst>
                  <a:glow rad="228600">
                    <a:schemeClr val="accent1">
                      <a:satMod val="175000"/>
                      <a:alpha val="40000"/>
                    </a:schemeClr>
                  </a:glow>
                </a:effectLst>
              </a:rPr>
              <a:t>POWER BI  DASHBORD</a:t>
            </a:r>
          </a:p>
        </p:txBody>
      </p:sp>
      <p:pic>
        <p:nvPicPr>
          <p:cNvPr id="3" name="Picture 2" descr="A screenshot of a computer&#10;&#10;Description automatically generated">
            <a:extLst>
              <a:ext uri="{FF2B5EF4-FFF2-40B4-BE49-F238E27FC236}">
                <a16:creationId xmlns:a16="http://schemas.microsoft.com/office/drawing/2014/main" id="{2FB0227C-43EE-D21D-51DE-7D6E62D13D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09355"/>
            <a:ext cx="12192000" cy="6248645"/>
          </a:xfrm>
          <a:prstGeom prst="rect">
            <a:avLst/>
          </a:prstGeom>
        </p:spPr>
      </p:pic>
    </p:spTree>
    <p:extLst>
      <p:ext uri="{BB962C8B-B14F-4D97-AF65-F5344CB8AC3E}">
        <p14:creationId xmlns:p14="http://schemas.microsoft.com/office/powerpoint/2010/main" val="17550308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42" name="Picture 141">
            <a:extLst>
              <a:ext uri="{FF2B5EF4-FFF2-40B4-BE49-F238E27FC236}">
                <a16:creationId xmlns:a16="http://schemas.microsoft.com/office/drawing/2014/main" id="{2E59B7DF-4CBC-3246-C1EA-C6C585E8615E}"/>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26205" r="26205"/>
          <a:stretch/>
        </p:blipFill>
        <p:spPr>
          <a:xfrm>
            <a:off x="0" y="-184817"/>
            <a:ext cx="12188932" cy="6856614"/>
          </a:xfrm>
          <a:prstGeom prst="rect">
            <a:avLst/>
          </a:prstGeom>
        </p:spPr>
      </p:pic>
      <p:sp>
        <p:nvSpPr>
          <p:cNvPr id="2" name="TextBox 1">
            <a:extLst>
              <a:ext uri="{FF2B5EF4-FFF2-40B4-BE49-F238E27FC236}">
                <a16:creationId xmlns:a16="http://schemas.microsoft.com/office/drawing/2014/main" id="{A08AB2CA-7184-6FB8-4A36-031F67CEB386}"/>
              </a:ext>
            </a:extLst>
          </p:cNvPr>
          <p:cNvSpPr txBox="1"/>
          <p:nvPr/>
        </p:nvSpPr>
        <p:spPr>
          <a:xfrm>
            <a:off x="1693201" y="2736720"/>
            <a:ext cx="8802570" cy="1013541"/>
          </a:xfrm>
          <a:prstGeom prst="rect">
            <a:avLst/>
          </a:prstGeom>
          <a:scene3d>
            <a:camera prst="perspectiveRelaxedModerately"/>
            <a:lightRig rig="threePt" dir="t"/>
          </a:scene3d>
        </p:spPr>
        <p:txBody>
          <a:bodyPr vert="horz" lIns="91440" tIns="45720" rIns="91440" bIns="45720" rtlCol="0" anchor="b">
            <a:noAutofit/>
          </a:bodyPr>
          <a:lstStyle/>
          <a:p>
            <a:pPr algn="ctr">
              <a:spcBef>
                <a:spcPct val="0"/>
              </a:spcBef>
              <a:spcAft>
                <a:spcPts val="600"/>
              </a:spcAft>
            </a:pPr>
            <a:endParaRPr lang="en-US" sz="9600" b="1" kern="1200" dirty="0">
              <a:ln w="6600">
                <a:solidFill>
                  <a:schemeClr val="accent6">
                    <a:lumMod val="60000"/>
                    <a:lumOff val="40000"/>
                  </a:schemeClr>
                </a:solidFill>
                <a:prstDash val="solid"/>
              </a:ln>
              <a:solidFill>
                <a:schemeClr val="bg1"/>
              </a:solidFill>
              <a:effectLst>
                <a:outerShdw dist="38100" dir="2700000" algn="tl" rotWithShape="0">
                  <a:schemeClr val="accent2"/>
                </a:outerShdw>
              </a:effectLst>
              <a:latin typeface="Georgia" panose="02040502050405020303" pitchFamily="18" charset="0"/>
              <a:ea typeface="+mj-ea"/>
              <a:cs typeface="+mj-cs"/>
            </a:endParaRPr>
          </a:p>
        </p:txBody>
      </p:sp>
      <p:sp>
        <p:nvSpPr>
          <p:cNvPr id="3" name="TextBox 2">
            <a:extLst>
              <a:ext uri="{FF2B5EF4-FFF2-40B4-BE49-F238E27FC236}">
                <a16:creationId xmlns:a16="http://schemas.microsoft.com/office/drawing/2014/main" id="{0D9B1104-6BBB-82D8-1947-CB0D87571E84}"/>
              </a:ext>
            </a:extLst>
          </p:cNvPr>
          <p:cNvSpPr txBox="1"/>
          <p:nvPr/>
        </p:nvSpPr>
        <p:spPr>
          <a:xfrm>
            <a:off x="1693201" y="2426822"/>
            <a:ext cx="7669763" cy="1323439"/>
          </a:xfrm>
          <a:prstGeom prst="rect">
            <a:avLst/>
          </a:prstGeom>
          <a:noFill/>
          <a:effectLst>
            <a:glow rad="139700">
              <a:schemeClr val="accent1">
                <a:satMod val="175000"/>
                <a:alpha val="40000"/>
              </a:schemeClr>
            </a:glow>
          </a:effectLst>
        </p:spPr>
        <p:txBody>
          <a:bodyPr wrap="square" rtlCol="0">
            <a:spAutoFit/>
          </a:bodyPr>
          <a:lstStyle/>
          <a:p>
            <a:pPr algn="ctr"/>
            <a:r>
              <a:rPr lang="en-US" sz="8000" dirty="0">
                <a:solidFill>
                  <a:schemeClr val="bg2">
                    <a:lumMod val="10000"/>
                    <a:lumOff val="90000"/>
                  </a:schemeClr>
                </a:solidFill>
                <a:effectLst>
                  <a:outerShdw blurRad="38100" dist="38100" dir="2700000" algn="tl">
                    <a:srgbClr val="000000">
                      <a:alpha val="43137"/>
                    </a:srgbClr>
                  </a:outerShdw>
                </a:effectLst>
              </a:rPr>
              <a:t>Thank You </a:t>
            </a:r>
            <a:endParaRPr lang="en-IN" sz="8000" dirty="0">
              <a:solidFill>
                <a:schemeClr val="bg2">
                  <a:lumMod val="10000"/>
                  <a:lumOff val="90000"/>
                </a:schemeClr>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9381102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C0CECE-8BF9-DD2A-7BA2-18AB0732823A}"/>
              </a:ext>
            </a:extLst>
          </p:cNvPr>
          <p:cNvSpPr>
            <a:spLocks noGrp="1"/>
          </p:cNvSpPr>
          <p:nvPr>
            <p:ph type="title"/>
          </p:nvPr>
        </p:nvSpPr>
        <p:spPr/>
        <p:txBody>
          <a:bodyPr/>
          <a:lstStyle/>
          <a:p>
            <a:pPr algn="ctr"/>
            <a:r>
              <a:rPr lang="en-US" b="1">
                <a:latin typeface="Georgia" panose="02040502050405020303" pitchFamily="18" charset="0"/>
              </a:rPr>
              <a:t>DATASET</a:t>
            </a:r>
            <a:endParaRPr lang="en-US" b="1" dirty="0">
              <a:latin typeface="Georgia" panose="02040502050405020303" pitchFamily="18" charset="0"/>
            </a:endParaRPr>
          </a:p>
        </p:txBody>
      </p:sp>
      <p:pic>
        <p:nvPicPr>
          <p:cNvPr id="5" name="Content Placeholder 4" descr="Shopping cart with boxes">
            <a:extLst>
              <a:ext uri="{FF2B5EF4-FFF2-40B4-BE49-F238E27FC236}">
                <a16:creationId xmlns:a16="http://schemas.microsoft.com/office/drawing/2014/main" id="{F8718228-1388-DCFF-0F00-7B9DAE92214C}"/>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17937" r="17937"/>
          <a:stretch/>
        </p:blipFill>
        <p:spPr>
          <a:xfrm>
            <a:off x="1329016" y="2130147"/>
            <a:ext cx="1741252" cy="1809530"/>
          </a:xfrm>
        </p:spPr>
      </p:pic>
      <p:pic>
        <p:nvPicPr>
          <p:cNvPr id="9" name="Picture 8">
            <a:extLst>
              <a:ext uri="{FF2B5EF4-FFF2-40B4-BE49-F238E27FC236}">
                <a16:creationId xmlns:a16="http://schemas.microsoft.com/office/drawing/2014/main" id="{431C4974-ACFC-1931-B5A5-BA9F9ACB77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96953" y="2059525"/>
            <a:ext cx="1741252" cy="1866798"/>
          </a:xfrm>
          <a:prstGeom prst="rect">
            <a:avLst/>
          </a:prstGeom>
        </p:spPr>
      </p:pic>
      <p:pic>
        <p:nvPicPr>
          <p:cNvPr id="11" name="Picture 10">
            <a:extLst>
              <a:ext uri="{FF2B5EF4-FFF2-40B4-BE49-F238E27FC236}">
                <a16:creationId xmlns:a16="http://schemas.microsoft.com/office/drawing/2014/main" id="{AD47AF51-9E2B-AE31-C38C-FD55130FC49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41922" y="2088159"/>
            <a:ext cx="1741252" cy="1809530"/>
          </a:xfrm>
          <a:prstGeom prst="rect">
            <a:avLst/>
          </a:prstGeom>
          <a:effectLst>
            <a:glow>
              <a:schemeClr val="tx1"/>
            </a:glow>
          </a:effectLst>
        </p:spPr>
      </p:pic>
      <p:sp>
        <p:nvSpPr>
          <p:cNvPr id="16" name="TextBox 15">
            <a:extLst>
              <a:ext uri="{FF2B5EF4-FFF2-40B4-BE49-F238E27FC236}">
                <a16:creationId xmlns:a16="http://schemas.microsoft.com/office/drawing/2014/main" id="{1E6BFEBE-1DD4-3F21-CC07-C37651F3C429}"/>
              </a:ext>
            </a:extLst>
          </p:cNvPr>
          <p:cNvSpPr txBox="1"/>
          <p:nvPr/>
        </p:nvSpPr>
        <p:spPr>
          <a:xfrm>
            <a:off x="1475410" y="4295159"/>
            <a:ext cx="1448464" cy="584775"/>
          </a:xfrm>
          <a:prstGeom prst="rect">
            <a:avLst/>
          </a:prstGeom>
          <a:noFill/>
        </p:spPr>
        <p:txBody>
          <a:bodyPr wrap="square" rtlCol="0">
            <a:spAutoFit/>
          </a:bodyPr>
          <a:lstStyle/>
          <a:p>
            <a:pPr algn="ctr"/>
            <a:r>
              <a:rPr lang="en-US" sz="1600" b="1">
                <a:latin typeface="Georgia" panose="02040502050405020303" pitchFamily="18" charset="0"/>
              </a:rPr>
              <a:t>Domain</a:t>
            </a:r>
            <a:r>
              <a:rPr lang="en-US" sz="1600">
                <a:latin typeface="Georgia" panose="02040502050405020303" pitchFamily="18" charset="0"/>
              </a:rPr>
              <a:t> </a:t>
            </a:r>
          </a:p>
          <a:p>
            <a:pPr algn="ctr"/>
            <a:r>
              <a:rPr lang="en-US" sz="1600">
                <a:latin typeface="Georgia" panose="02040502050405020303" pitchFamily="18" charset="0"/>
              </a:rPr>
              <a:t> E-commerce</a:t>
            </a:r>
            <a:endParaRPr lang="en-US" sz="1600" dirty="0">
              <a:latin typeface="Georgia" panose="02040502050405020303" pitchFamily="18" charset="0"/>
            </a:endParaRPr>
          </a:p>
        </p:txBody>
      </p:sp>
      <p:sp>
        <p:nvSpPr>
          <p:cNvPr id="17" name="TextBox 16">
            <a:extLst>
              <a:ext uri="{FF2B5EF4-FFF2-40B4-BE49-F238E27FC236}">
                <a16:creationId xmlns:a16="http://schemas.microsoft.com/office/drawing/2014/main" id="{90DBE3C1-7AFB-C270-33C5-5B395948D2D7}"/>
              </a:ext>
            </a:extLst>
          </p:cNvPr>
          <p:cNvSpPr txBox="1"/>
          <p:nvPr/>
        </p:nvSpPr>
        <p:spPr>
          <a:xfrm>
            <a:off x="5151179" y="4295158"/>
            <a:ext cx="2032800" cy="584775"/>
          </a:xfrm>
          <a:prstGeom prst="rect">
            <a:avLst/>
          </a:prstGeom>
          <a:noFill/>
        </p:spPr>
        <p:txBody>
          <a:bodyPr wrap="square" rtlCol="0">
            <a:spAutoFit/>
          </a:bodyPr>
          <a:lstStyle/>
          <a:p>
            <a:pPr algn="ctr"/>
            <a:r>
              <a:rPr lang="en-US" sz="1600" b="1" dirty="0">
                <a:latin typeface="Georgia" panose="02040502050405020303" pitchFamily="18" charset="0"/>
              </a:rPr>
              <a:t>Project Name</a:t>
            </a:r>
            <a:r>
              <a:rPr lang="en-US" sz="1600" dirty="0">
                <a:latin typeface="Georgia" panose="02040502050405020303" pitchFamily="18" charset="0"/>
              </a:rPr>
              <a:t> </a:t>
            </a:r>
          </a:p>
          <a:p>
            <a:pPr algn="ctr"/>
            <a:r>
              <a:rPr lang="en-US" sz="1600" dirty="0">
                <a:latin typeface="Georgia" panose="02040502050405020303" pitchFamily="18" charset="0"/>
              </a:rPr>
              <a:t> Olist Store Analysis</a:t>
            </a:r>
          </a:p>
        </p:txBody>
      </p:sp>
      <p:sp>
        <p:nvSpPr>
          <p:cNvPr id="18" name="TextBox 17">
            <a:extLst>
              <a:ext uri="{FF2B5EF4-FFF2-40B4-BE49-F238E27FC236}">
                <a16:creationId xmlns:a16="http://schemas.microsoft.com/office/drawing/2014/main" id="{30E52BCA-8998-84AC-7CA8-0D309066C8B0}"/>
              </a:ext>
            </a:extLst>
          </p:cNvPr>
          <p:cNvSpPr txBox="1"/>
          <p:nvPr/>
        </p:nvSpPr>
        <p:spPr>
          <a:xfrm>
            <a:off x="8888316" y="4295157"/>
            <a:ext cx="1594858" cy="584775"/>
          </a:xfrm>
          <a:prstGeom prst="rect">
            <a:avLst/>
          </a:prstGeom>
          <a:noFill/>
        </p:spPr>
        <p:txBody>
          <a:bodyPr wrap="square" rtlCol="0">
            <a:spAutoFit/>
          </a:bodyPr>
          <a:lstStyle/>
          <a:p>
            <a:pPr algn="ctr"/>
            <a:r>
              <a:rPr lang="en-US" sz="1600" b="1">
                <a:latin typeface="Georgia" panose="02040502050405020303" pitchFamily="18" charset="0"/>
              </a:rPr>
              <a:t>Dataset Type</a:t>
            </a:r>
            <a:endParaRPr lang="en-US" sz="1600">
              <a:latin typeface="Georgia" panose="02040502050405020303" pitchFamily="18" charset="0"/>
            </a:endParaRPr>
          </a:p>
          <a:p>
            <a:pPr algn="ctr"/>
            <a:r>
              <a:rPr lang="en-US" sz="1600">
                <a:latin typeface="Georgia" panose="02040502050405020303" pitchFamily="18" charset="0"/>
              </a:rPr>
              <a:t> CSV Data</a:t>
            </a:r>
            <a:endParaRPr lang="en-US" sz="1600" dirty="0">
              <a:latin typeface="Georgia" panose="02040502050405020303" pitchFamily="18" charset="0"/>
            </a:endParaRPr>
          </a:p>
        </p:txBody>
      </p:sp>
    </p:spTree>
    <p:extLst>
      <p:ext uri="{BB962C8B-B14F-4D97-AF65-F5344CB8AC3E}">
        <p14:creationId xmlns:p14="http://schemas.microsoft.com/office/powerpoint/2010/main" val="3900219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500" fill="hold"/>
                                        <p:tgtEl>
                                          <p:spTgt spid="16"/>
                                        </p:tgtEl>
                                        <p:attrNameLst>
                                          <p:attrName>ppt_x</p:attrName>
                                        </p:attrNameLst>
                                      </p:cBhvr>
                                      <p:tavLst>
                                        <p:tav tm="0">
                                          <p:val>
                                            <p:strVal val="#ppt_x"/>
                                          </p:val>
                                        </p:tav>
                                        <p:tav tm="100000">
                                          <p:val>
                                            <p:strVal val="#ppt_x"/>
                                          </p:val>
                                        </p:tav>
                                      </p:tavLst>
                                    </p:anim>
                                    <p:anim calcmode="lin" valueType="num">
                                      <p:cBhvr additive="base">
                                        <p:cTn id="12" dur="500" fill="hold"/>
                                        <p:tgtEl>
                                          <p:spTgt spid="16"/>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ppt_x"/>
                                          </p:val>
                                        </p:tav>
                                        <p:tav tm="100000">
                                          <p:val>
                                            <p:strVal val="#ppt_x"/>
                                          </p:val>
                                        </p:tav>
                                      </p:tavLst>
                                    </p:anim>
                                    <p:anim calcmode="lin" valueType="num">
                                      <p:cBhvr additive="base">
                                        <p:cTn id="16" dur="500" fill="hold"/>
                                        <p:tgtEl>
                                          <p:spTgt spid="9"/>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anim calcmode="lin" valueType="num">
                                      <p:cBhvr additive="base">
                                        <p:cTn id="19" dur="500" fill="hold"/>
                                        <p:tgtEl>
                                          <p:spTgt spid="17"/>
                                        </p:tgtEl>
                                        <p:attrNameLst>
                                          <p:attrName>ppt_x</p:attrName>
                                        </p:attrNameLst>
                                      </p:cBhvr>
                                      <p:tavLst>
                                        <p:tav tm="0">
                                          <p:val>
                                            <p:strVal val="#ppt_x"/>
                                          </p:val>
                                        </p:tav>
                                        <p:tav tm="100000">
                                          <p:val>
                                            <p:strVal val="#ppt_x"/>
                                          </p:val>
                                        </p:tav>
                                      </p:tavLst>
                                    </p:anim>
                                    <p:anim calcmode="lin" valueType="num">
                                      <p:cBhvr additive="base">
                                        <p:cTn id="20" dur="500" fill="hold"/>
                                        <p:tgtEl>
                                          <p:spTgt spid="17"/>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1"/>
                                        </p:tgtEl>
                                        <p:attrNameLst>
                                          <p:attrName>style.visibility</p:attrName>
                                        </p:attrNameLst>
                                      </p:cBhvr>
                                      <p:to>
                                        <p:strVal val="visible"/>
                                      </p:to>
                                    </p:set>
                                    <p:anim calcmode="lin" valueType="num">
                                      <p:cBhvr additive="base">
                                        <p:cTn id="23" dur="500" fill="hold"/>
                                        <p:tgtEl>
                                          <p:spTgt spid="11"/>
                                        </p:tgtEl>
                                        <p:attrNameLst>
                                          <p:attrName>ppt_x</p:attrName>
                                        </p:attrNameLst>
                                      </p:cBhvr>
                                      <p:tavLst>
                                        <p:tav tm="0">
                                          <p:val>
                                            <p:strVal val="#ppt_x"/>
                                          </p:val>
                                        </p:tav>
                                        <p:tav tm="100000">
                                          <p:val>
                                            <p:strVal val="#ppt_x"/>
                                          </p:val>
                                        </p:tav>
                                      </p:tavLst>
                                    </p:anim>
                                    <p:anim calcmode="lin" valueType="num">
                                      <p:cBhvr additive="base">
                                        <p:cTn id="24" dur="500" fill="hold"/>
                                        <p:tgtEl>
                                          <p:spTgt spid="11"/>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anim calcmode="lin" valueType="num">
                                      <p:cBhvr additive="base">
                                        <p:cTn id="27" dur="500" fill="hold"/>
                                        <p:tgtEl>
                                          <p:spTgt spid="18"/>
                                        </p:tgtEl>
                                        <p:attrNameLst>
                                          <p:attrName>ppt_x</p:attrName>
                                        </p:attrNameLst>
                                      </p:cBhvr>
                                      <p:tavLst>
                                        <p:tav tm="0">
                                          <p:val>
                                            <p:strVal val="#ppt_x"/>
                                          </p:val>
                                        </p:tav>
                                        <p:tav tm="100000">
                                          <p:val>
                                            <p:strVal val="#ppt_x"/>
                                          </p:val>
                                        </p:tav>
                                      </p:tavLst>
                                    </p:anim>
                                    <p:anim calcmode="lin" valueType="num">
                                      <p:cBhvr additive="base">
                                        <p:cTn id="28"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8"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4">
                <a:lumMod val="5000"/>
                <a:lumOff val="9500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2700000" scaled="1"/>
          <a:tileRect/>
        </a:gradFill>
        <a:effectLst/>
      </p:bgPr>
    </p:bg>
    <p:spTree>
      <p:nvGrpSpPr>
        <p:cNvPr id="1" name=""/>
        <p:cNvGrpSpPr/>
        <p:nvPr/>
      </p:nvGrpSpPr>
      <p:grpSpPr>
        <a:xfrm>
          <a:off x="0" y="0"/>
          <a:ext cx="0" cy="0"/>
          <a:chOff x="0" y="0"/>
          <a:chExt cx="0" cy="0"/>
        </a:xfrm>
      </p:grpSpPr>
      <p:sp>
        <p:nvSpPr>
          <p:cNvPr id="17" name="Right Triangle 16">
            <a:extLst>
              <a:ext uri="{FF2B5EF4-FFF2-40B4-BE49-F238E27FC236}">
                <a16:creationId xmlns:a16="http://schemas.microsoft.com/office/drawing/2014/main" id="{4362FD6C-5357-D651-D35B-1F8DA1A8EE89}"/>
              </a:ext>
            </a:extLst>
          </p:cNvPr>
          <p:cNvSpPr/>
          <p:nvPr/>
        </p:nvSpPr>
        <p:spPr>
          <a:xfrm flipV="1">
            <a:off x="2664510" y="4394538"/>
            <a:ext cx="4243307" cy="1357008"/>
          </a:xfrm>
          <a:prstGeom prst="rtTriangle">
            <a:avLst/>
          </a:prstGeom>
          <a:gradFill>
            <a:gsLst>
              <a:gs pos="72000">
                <a:schemeClr val="accent6"/>
              </a:gs>
              <a:gs pos="8000">
                <a:schemeClr val="accent6">
                  <a:lumMod val="40000"/>
                  <a:lumOff val="60000"/>
                </a:schemeClr>
              </a:gs>
              <a:gs pos="46000">
                <a:srgbClr val="F8F6F3"/>
              </a:gs>
              <a:gs pos="32000">
                <a:schemeClr val="accent6">
                  <a:lumMod val="20000"/>
                  <a:lumOff val="80000"/>
                </a:schemeClr>
              </a:gs>
              <a:gs pos="85000">
                <a:schemeClr val="accent6"/>
              </a:gs>
              <a:gs pos="89000">
                <a:schemeClr val="accent4">
                  <a:lumMod val="30000"/>
                  <a:lumOff val="70000"/>
                  <a:alpha val="0"/>
                </a:schemeClr>
              </a:gs>
            </a:gsLst>
            <a:lin ang="2700000" scaled="1"/>
          </a:gradFill>
          <a:ln>
            <a:noFill/>
          </a:ln>
          <a:effectLst>
            <a:softEdge rad="1270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Right Triangle 21">
            <a:extLst>
              <a:ext uri="{FF2B5EF4-FFF2-40B4-BE49-F238E27FC236}">
                <a16:creationId xmlns:a16="http://schemas.microsoft.com/office/drawing/2014/main" id="{36F5755A-5024-30A4-53F7-F5C05E5863D9}"/>
              </a:ext>
            </a:extLst>
          </p:cNvPr>
          <p:cNvSpPr/>
          <p:nvPr/>
        </p:nvSpPr>
        <p:spPr>
          <a:xfrm flipH="1" flipV="1">
            <a:off x="5279599" y="5500992"/>
            <a:ext cx="4243307" cy="1357008"/>
          </a:xfrm>
          <a:prstGeom prst="rtTriangle">
            <a:avLst/>
          </a:prstGeom>
          <a:gradFill>
            <a:gsLst>
              <a:gs pos="72000">
                <a:schemeClr val="accent6"/>
              </a:gs>
              <a:gs pos="8000">
                <a:schemeClr val="accent6">
                  <a:lumMod val="40000"/>
                  <a:lumOff val="60000"/>
                </a:schemeClr>
              </a:gs>
              <a:gs pos="46000">
                <a:srgbClr val="F8F6F3"/>
              </a:gs>
              <a:gs pos="32000">
                <a:schemeClr val="accent6">
                  <a:lumMod val="20000"/>
                  <a:lumOff val="80000"/>
                </a:schemeClr>
              </a:gs>
              <a:gs pos="85000">
                <a:schemeClr val="accent6"/>
              </a:gs>
              <a:gs pos="89000">
                <a:schemeClr val="accent4">
                  <a:lumMod val="30000"/>
                  <a:lumOff val="70000"/>
                  <a:alpha val="0"/>
                </a:schemeClr>
              </a:gs>
            </a:gsLst>
            <a:lin ang="2700000" scaled="1"/>
          </a:gradFill>
          <a:ln>
            <a:noFill/>
          </a:ln>
          <a:effectLst>
            <a:softEdge rad="1270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Right Triangle 27">
            <a:extLst>
              <a:ext uri="{FF2B5EF4-FFF2-40B4-BE49-F238E27FC236}">
                <a16:creationId xmlns:a16="http://schemas.microsoft.com/office/drawing/2014/main" id="{18903932-22FC-A697-F65D-A8026F38C1A8}"/>
              </a:ext>
            </a:extLst>
          </p:cNvPr>
          <p:cNvSpPr/>
          <p:nvPr/>
        </p:nvSpPr>
        <p:spPr>
          <a:xfrm flipH="1" flipV="1">
            <a:off x="5316522" y="1106454"/>
            <a:ext cx="4243307" cy="1357008"/>
          </a:xfrm>
          <a:prstGeom prst="rtTriangle">
            <a:avLst/>
          </a:prstGeom>
          <a:gradFill>
            <a:gsLst>
              <a:gs pos="72000">
                <a:schemeClr val="accent6"/>
              </a:gs>
              <a:gs pos="8000">
                <a:schemeClr val="accent6">
                  <a:lumMod val="40000"/>
                  <a:lumOff val="60000"/>
                </a:schemeClr>
              </a:gs>
              <a:gs pos="46000">
                <a:srgbClr val="F8F6F3"/>
              </a:gs>
              <a:gs pos="32000">
                <a:schemeClr val="accent6">
                  <a:lumMod val="20000"/>
                  <a:lumOff val="80000"/>
                </a:schemeClr>
              </a:gs>
              <a:gs pos="85000">
                <a:schemeClr val="accent6"/>
              </a:gs>
              <a:gs pos="89000">
                <a:schemeClr val="accent4">
                  <a:lumMod val="30000"/>
                  <a:lumOff val="70000"/>
                  <a:alpha val="0"/>
                </a:schemeClr>
              </a:gs>
            </a:gsLst>
            <a:lin ang="2700000" scaled="1"/>
          </a:gradFill>
          <a:ln>
            <a:noFill/>
          </a:ln>
          <a:effectLst>
            <a:softEdge rad="1270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Right Triangle 20">
            <a:extLst>
              <a:ext uri="{FF2B5EF4-FFF2-40B4-BE49-F238E27FC236}">
                <a16:creationId xmlns:a16="http://schemas.microsoft.com/office/drawing/2014/main" id="{C47820A6-913B-D665-9A0A-DC5C0B05A714}"/>
              </a:ext>
            </a:extLst>
          </p:cNvPr>
          <p:cNvSpPr/>
          <p:nvPr/>
        </p:nvSpPr>
        <p:spPr>
          <a:xfrm flipV="1">
            <a:off x="2664510" y="2261716"/>
            <a:ext cx="4243307" cy="1357008"/>
          </a:xfrm>
          <a:prstGeom prst="rtTriangle">
            <a:avLst/>
          </a:prstGeom>
          <a:gradFill>
            <a:gsLst>
              <a:gs pos="72000">
                <a:schemeClr val="accent6"/>
              </a:gs>
              <a:gs pos="8000">
                <a:schemeClr val="accent6">
                  <a:lumMod val="40000"/>
                  <a:lumOff val="60000"/>
                </a:schemeClr>
              </a:gs>
              <a:gs pos="46000">
                <a:srgbClr val="F8F6F3"/>
              </a:gs>
              <a:gs pos="32000">
                <a:schemeClr val="accent6">
                  <a:lumMod val="20000"/>
                  <a:lumOff val="80000"/>
                </a:schemeClr>
              </a:gs>
              <a:gs pos="85000">
                <a:schemeClr val="accent6"/>
              </a:gs>
              <a:gs pos="89000">
                <a:schemeClr val="accent4">
                  <a:lumMod val="30000"/>
                  <a:lumOff val="70000"/>
                  <a:alpha val="0"/>
                </a:schemeClr>
              </a:gs>
            </a:gsLst>
            <a:lin ang="2700000" scaled="1"/>
          </a:gradFill>
          <a:ln>
            <a:noFill/>
          </a:ln>
          <a:effectLst>
            <a:softEdge rad="1270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Right Triangle 19">
            <a:extLst>
              <a:ext uri="{FF2B5EF4-FFF2-40B4-BE49-F238E27FC236}">
                <a16:creationId xmlns:a16="http://schemas.microsoft.com/office/drawing/2014/main" id="{F75962A3-5C3E-4D20-04FD-3355755A73A0}"/>
              </a:ext>
            </a:extLst>
          </p:cNvPr>
          <p:cNvSpPr/>
          <p:nvPr/>
        </p:nvSpPr>
        <p:spPr>
          <a:xfrm flipH="1" flipV="1">
            <a:off x="5293652" y="3359483"/>
            <a:ext cx="4243307" cy="1357008"/>
          </a:xfrm>
          <a:prstGeom prst="rtTriangle">
            <a:avLst/>
          </a:prstGeom>
          <a:gradFill>
            <a:gsLst>
              <a:gs pos="72000">
                <a:schemeClr val="accent6"/>
              </a:gs>
              <a:gs pos="8000">
                <a:schemeClr val="accent6">
                  <a:lumMod val="40000"/>
                  <a:lumOff val="60000"/>
                </a:schemeClr>
              </a:gs>
              <a:gs pos="46000">
                <a:srgbClr val="F8F6F3"/>
              </a:gs>
              <a:gs pos="32000">
                <a:schemeClr val="accent6">
                  <a:lumMod val="20000"/>
                  <a:lumOff val="80000"/>
                </a:schemeClr>
              </a:gs>
              <a:gs pos="85000">
                <a:schemeClr val="accent6"/>
              </a:gs>
              <a:gs pos="89000">
                <a:schemeClr val="accent4">
                  <a:lumMod val="30000"/>
                  <a:lumOff val="70000"/>
                  <a:alpha val="0"/>
                </a:schemeClr>
              </a:gs>
            </a:gsLst>
            <a:lin ang="2700000" scaled="1"/>
          </a:gradFill>
          <a:ln>
            <a:noFill/>
          </a:ln>
          <a:effectLst>
            <a:softEdge rad="1270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Top Corners Rounded 8">
            <a:extLst>
              <a:ext uri="{FF2B5EF4-FFF2-40B4-BE49-F238E27FC236}">
                <a16:creationId xmlns:a16="http://schemas.microsoft.com/office/drawing/2014/main" id="{C1EB291F-6EC2-C4BC-AF4F-EE6B90FEA4EE}"/>
              </a:ext>
            </a:extLst>
          </p:cNvPr>
          <p:cNvSpPr/>
          <p:nvPr/>
        </p:nvSpPr>
        <p:spPr>
          <a:xfrm rot="5400000" flipH="1">
            <a:off x="7313157" y="1182328"/>
            <a:ext cx="1029514" cy="3463829"/>
          </a:xfrm>
          <a:prstGeom prst="round2SameRect">
            <a:avLst>
              <a:gd name="adj1" fmla="val 39648"/>
              <a:gd name="adj2" fmla="val 0"/>
            </a:avLst>
          </a:prstGeom>
          <a:gradFill flip="none" rotWithShape="1">
            <a:gsLst>
              <a:gs pos="0">
                <a:schemeClr val="accent4">
                  <a:lumMod val="5000"/>
                  <a:lumOff val="95000"/>
                </a:schemeClr>
              </a:gs>
              <a:gs pos="100000">
                <a:schemeClr val="accent4">
                  <a:lumMod val="30000"/>
                  <a:lumOff val="70000"/>
                </a:schemeClr>
              </a:gs>
              <a:gs pos="25000">
                <a:srgbClr val="FBFAF8"/>
              </a:gs>
              <a:gs pos="48000">
                <a:srgbClr val="FAF9F6"/>
              </a:gs>
            </a:gsLst>
            <a:path path="circle">
              <a:fillToRect l="100000" b="100000"/>
            </a:path>
            <a:tileRect t="-100000" r="-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Rectangle: Top Corners Rounded 17">
            <a:extLst>
              <a:ext uri="{FF2B5EF4-FFF2-40B4-BE49-F238E27FC236}">
                <a16:creationId xmlns:a16="http://schemas.microsoft.com/office/drawing/2014/main" id="{D4D9B52E-1EB7-579E-ED36-8282CC1B279E}"/>
              </a:ext>
            </a:extLst>
          </p:cNvPr>
          <p:cNvSpPr/>
          <p:nvPr/>
        </p:nvSpPr>
        <p:spPr>
          <a:xfrm rot="16200000">
            <a:off x="3796995" y="2244258"/>
            <a:ext cx="1029512" cy="3463830"/>
          </a:xfrm>
          <a:prstGeom prst="round2SameRect">
            <a:avLst>
              <a:gd name="adj1" fmla="val 39648"/>
              <a:gd name="adj2" fmla="val 0"/>
            </a:avLst>
          </a:prstGeom>
          <a:gradFill flip="none" rotWithShape="1">
            <a:gsLst>
              <a:gs pos="0">
                <a:schemeClr val="accent4">
                  <a:lumMod val="5000"/>
                  <a:lumOff val="95000"/>
                </a:schemeClr>
              </a:gs>
              <a:gs pos="100000">
                <a:schemeClr val="accent4">
                  <a:lumMod val="30000"/>
                  <a:lumOff val="70000"/>
                </a:schemeClr>
              </a:gs>
              <a:gs pos="25000">
                <a:srgbClr val="FBFAF8"/>
              </a:gs>
              <a:gs pos="48000">
                <a:srgbClr val="FAF9F6"/>
              </a:gs>
            </a:gsLst>
            <a:path path="circle">
              <a:fillToRect l="100000" b="100000"/>
            </a:path>
            <a:tileRect t="-100000" r="-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Rectangle: Top Corners Rounded 3">
            <a:extLst>
              <a:ext uri="{FF2B5EF4-FFF2-40B4-BE49-F238E27FC236}">
                <a16:creationId xmlns:a16="http://schemas.microsoft.com/office/drawing/2014/main" id="{EDAEDDB5-FEDD-8215-C5CE-A4F0FCAB8665}"/>
              </a:ext>
            </a:extLst>
          </p:cNvPr>
          <p:cNvSpPr/>
          <p:nvPr/>
        </p:nvSpPr>
        <p:spPr>
          <a:xfrm rot="16200000">
            <a:off x="3927487" y="47012"/>
            <a:ext cx="1029512" cy="3555463"/>
          </a:xfrm>
          <a:prstGeom prst="round2SameRect">
            <a:avLst>
              <a:gd name="adj1" fmla="val 39648"/>
              <a:gd name="adj2" fmla="val 0"/>
            </a:avLst>
          </a:prstGeom>
          <a:gradFill flip="none" rotWithShape="1">
            <a:gsLst>
              <a:gs pos="0">
                <a:schemeClr val="accent4">
                  <a:lumMod val="5000"/>
                  <a:lumOff val="95000"/>
                </a:schemeClr>
              </a:gs>
              <a:gs pos="100000">
                <a:schemeClr val="accent4">
                  <a:lumMod val="30000"/>
                  <a:lumOff val="70000"/>
                </a:schemeClr>
              </a:gs>
              <a:gs pos="25000">
                <a:srgbClr val="FBFAF8"/>
              </a:gs>
              <a:gs pos="48000">
                <a:srgbClr val="FAF9F6"/>
              </a:gs>
            </a:gsLst>
            <a:path path="circle">
              <a:fillToRect l="100000" b="100000"/>
            </a:path>
            <a:tileRect t="-100000" r="-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3" name="Rectangle: Top Corners Rounded 22">
            <a:extLst>
              <a:ext uri="{FF2B5EF4-FFF2-40B4-BE49-F238E27FC236}">
                <a16:creationId xmlns:a16="http://schemas.microsoft.com/office/drawing/2014/main" id="{68FB659E-69BA-B178-68A6-D0F579733E25}"/>
              </a:ext>
            </a:extLst>
          </p:cNvPr>
          <p:cNvSpPr/>
          <p:nvPr/>
        </p:nvSpPr>
        <p:spPr>
          <a:xfrm rot="5400000" flipH="1">
            <a:off x="7276234" y="3355083"/>
            <a:ext cx="1029514" cy="3463829"/>
          </a:xfrm>
          <a:prstGeom prst="round2SameRect">
            <a:avLst>
              <a:gd name="adj1" fmla="val 39648"/>
              <a:gd name="adj2" fmla="val 0"/>
            </a:avLst>
          </a:prstGeom>
          <a:gradFill flip="none" rotWithShape="1">
            <a:gsLst>
              <a:gs pos="0">
                <a:schemeClr val="accent4">
                  <a:lumMod val="5000"/>
                  <a:lumOff val="95000"/>
                </a:schemeClr>
              </a:gs>
              <a:gs pos="100000">
                <a:schemeClr val="accent4">
                  <a:lumMod val="30000"/>
                  <a:lumOff val="70000"/>
                </a:schemeClr>
              </a:gs>
              <a:gs pos="25000">
                <a:srgbClr val="FBFAF8"/>
              </a:gs>
              <a:gs pos="48000">
                <a:srgbClr val="FAF9F6"/>
              </a:gs>
            </a:gsLst>
            <a:path path="circle">
              <a:fillToRect l="100000" b="100000"/>
            </a:path>
            <a:tileRect t="-100000" r="-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Rectangle: Top Corners Rounded 28">
            <a:extLst>
              <a:ext uri="{FF2B5EF4-FFF2-40B4-BE49-F238E27FC236}">
                <a16:creationId xmlns:a16="http://schemas.microsoft.com/office/drawing/2014/main" id="{647D27E0-E433-D4A7-FAB7-B277AA0F106A}"/>
              </a:ext>
            </a:extLst>
          </p:cNvPr>
          <p:cNvSpPr/>
          <p:nvPr/>
        </p:nvSpPr>
        <p:spPr>
          <a:xfrm rot="5400000" flipH="1">
            <a:off x="7313158" y="-953191"/>
            <a:ext cx="1029514" cy="3463829"/>
          </a:xfrm>
          <a:prstGeom prst="round2SameRect">
            <a:avLst>
              <a:gd name="adj1" fmla="val 39648"/>
              <a:gd name="adj2" fmla="val 0"/>
            </a:avLst>
          </a:prstGeom>
          <a:gradFill flip="none" rotWithShape="1">
            <a:gsLst>
              <a:gs pos="0">
                <a:schemeClr val="accent4">
                  <a:lumMod val="5000"/>
                  <a:lumOff val="95000"/>
                </a:schemeClr>
              </a:gs>
              <a:gs pos="100000">
                <a:schemeClr val="accent4">
                  <a:lumMod val="30000"/>
                  <a:lumOff val="70000"/>
                </a:schemeClr>
              </a:gs>
              <a:gs pos="25000">
                <a:srgbClr val="FBFAF8"/>
              </a:gs>
              <a:gs pos="48000">
                <a:srgbClr val="FAF9F6"/>
              </a:gs>
            </a:gsLst>
            <a:path path="circle">
              <a:fillToRect l="100000" b="100000"/>
            </a:path>
            <a:tileRect t="-100000" r="-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bg1"/>
                </a:solidFill>
              </a:ln>
              <a:solidFill>
                <a:schemeClr val="bg1"/>
              </a:solidFill>
            </a:endParaRPr>
          </a:p>
        </p:txBody>
      </p:sp>
      <p:sp>
        <p:nvSpPr>
          <p:cNvPr id="30" name="Oval 29">
            <a:extLst>
              <a:ext uri="{FF2B5EF4-FFF2-40B4-BE49-F238E27FC236}">
                <a16:creationId xmlns:a16="http://schemas.microsoft.com/office/drawing/2014/main" id="{422A0381-5CEA-F34F-A6C0-813C75B5F933}"/>
              </a:ext>
            </a:extLst>
          </p:cNvPr>
          <p:cNvSpPr/>
          <p:nvPr/>
        </p:nvSpPr>
        <p:spPr>
          <a:xfrm>
            <a:off x="8599251" y="390422"/>
            <a:ext cx="807396" cy="686040"/>
          </a:xfrm>
          <a:prstGeom prst="ellipse">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2700000" scaled="1"/>
            <a:tileRect/>
          </a:gradFill>
          <a:ln>
            <a:noFill/>
          </a:ln>
          <a:effectLst>
            <a:innerShdw blurRad="63500" dist="50800" dir="13500000">
              <a:prstClr val="black">
                <a:alpha val="50000"/>
              </a:prst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Oval 30">
            <a:extLst>
              <a:ext uri="{FF2B5EF4-FFF2-40B4-BE49-F238E27FC236}">
                <a16:creationId xmlns:a16="http://schemas.microsoft.com/office/drawing/2014/main" id="{824C3C16-D0E7-3697-0F60-56FD78754514}"/>
              </a:ext>
            </a:extLst>
          </p:cNvPr>
          <p:cNvSpPr/>
          <p:nvPr/>
        </p:nvSpPr>
        <p:spPr>
          <a:xfrm>
            <a:off x="2809779" y="1498982"/>
            <a:ext cx="807396" cy="686040"/>
          </a:xfrm>
          <a:prstGeom prst="ellipse">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2700000" scaled="1"/>
            <a:tileRect/>
          </a:gradFill>
          <a:ln>
            <a:noFill/>
          </a:ln>
          <a:effectLst>
            <a:innerShdw blurRad="63500" dist="50800" dir="13500000">
              <a:prstClr val="black">
                <a:alpha val="50000"/>
              </a:prst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Oval 31">
            <a:extLst>
              <a:ext uri="{FF2B5EF4-FFF2-40B4-BE49-F238E27FC236}">
                <a16:creationId xmlns:a16="http://schemas.microsoft.com/office/drawing/2014/main" id="{1CE1841C-B9E4-3FAB-CB26-6C6142AE40EE}"/>
              </a:ext>
            </a:extLst>
          </p:cNvPr>
          <p:cNvSpPr/>
          <p:nvPr/>
        </p:nvSpPr>
        <p:spPr>
          <a:xfrm>
            <a:off x="8532331" y="2544318"/>
            <a:ext cx="807396" cy="686040"/>
          </a:xfrm>
          <a:prstGeom prst="ellipse">
            <a:avLst/>
          </a:prstGeom>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lin ang="2700000" scaled="1"/>
            <a:tileRect/>
          </a:gradFill>
          <a:ln>
            <a:noFill/>
          </a:ln>
          <a:effectLst>
            <a:innerShdw blurRad="63500" dist="50800" dir="13500000">
              <a:prstClr val="black">
                <a:alpha val="50000"/>
              </a:prst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Oval 32">
            <a:extLst>
              <a:ext uri="{FF2B5EF4-FFF2-40B4-BE49-F238E27FC236}">
                <a16:creationId xmlns:a16="http://schemas.microsoft.com/office/drawing/2014/main" id="{C7099EC0-BF02-EA1F-A3E2-A71AA1FB15DD}"/>
              </a:ext>
            </a:extLst>
          </p:cNvPr>
          <p:cNvSpPr/>
          <p:nvPr/>
        </p:nvSpPr>
        <p:spPr>
          <a:xfrm>
            <a:off x="2767987" y="3633153"/>
            <a:ext cx="807396" cy="686040"/>
          </a:xfrm>
          <a:prstGeom prst="ellipse">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2700000" scaled="1"/>
            <a:tileRect/>
          </a:gradFill>
          <a:ln>
            <a:noFill/>
          </a:ln>
          <a:effectLst>
            <a:innerShdw blurRad="63500" dist="50800" dir="13500000">
              <a:prstClr val="black">
                <a:alpha val="50000"/>
              </a:prst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4" name="Oval 33">
            <a:extLst>
              <a:ext uri="{FF2B5EF4-FFF2-40B4-BE49-F238E27FC236}">
                <a16:creationId xmlns:a16="http://schemas.microsoft.com/office/drawing/2014/main" id="{421308E6-7AF8-5F7C-7876-16D3ABDD2365}"/>
              </a:ext>
            </a:extLst>
          </p:cNvPr>
          <p:cNvSpPr/>
          <p:nvPr/>
        </p:nvSpPr>
        <p:spPr>
          <a:xfrm>
            <a:off x="8599251" y="4716491"/>
            <a:ext cx="807396" cy="686040"/>
          </a:xfrm>
          <a:prstGeom prst="ellipse">
            <a:avLst/>
          </a:prstGeom>
          <a:gradFill flip="none" rotWithShape="1">
            <a:gsLst>
              <a:gs pos="0">
                <a:srgbClr val="7030A0">
                  <a:tint val="66000"/>
                  <a:satMod val="160000"/>
                </a:srgbClr>
              </a:gs>
              <a:gs pos="50000">
                <a:srgbClr val="7030A0">
                  <a:tint val="44500"/>
                  <a:satMod val="160000"/>
                </a:srgbClr>
              </a:gs>
              <a:gs pos="100000">
                <a:srgbClr val="7030A0">
                  <a:tint val="23500"/>
                  <a:satMod val="160000"/>
                </a:srgbClr>
              </a:gs>
            </a:gsLst>
            <a:lin ang="2700000" scaled="1"/>
            <a:tileRect/>
          </a:gradFill>
          <a:ln>
            <a:noFill/>
          </a:ln>
          <a:effectLst>
            <a:innerShdw blurRad="63500" dist="50800" dir="13500000">
              <a:prstClr val="black">
                <a:alpha val="50000"/>
              </a:prst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E42CAE83-CCF8-C549-8DE7-1593409D228C}"/>
              </a:ext>
            </a:extLst>
          </p:cNvPr>
          <p:cNvSpPr txBox="1"/>
          <p:nvPr/>
        </p:nvSpPr>
        <p:spPr>
          <a:xfrm>
            <a:off x="6159171" y="529373"/>
            <a:ext cx="2512267" cy="577081"/>
          </a:xfrm>
          <a:prstGeom prst="rect">
            <a:avLst/>
          </a:prstGeom>
          <a:noFill/>
        </p:spPr>
        <p:txBody>
          <a:bodyPr wrap="square">
            <a:spAutoFit/>
          </a:bodyPr>
          <a:lstStyle/>
          <a:p>
            <a:pPr lvl="0"/>
            <a:r>
              <a:rPr lang="en-IN" sz="1050" b="1" dirty="0">
                <a:solidFill>
                  <a:schemeClr val="bg2"/>
                </a:solidFill>
                <a:latin typeface="Georgia" panose="02040502050405020303" pitchFamily="18" charset="0"/>
              </a:rPr>
              <a:t>Weekday Vs Weekend (</a:t>
            </a:r>
            <a:r>
              <a:rPr lang="en-IN" sz="1050" b="1" dirty="0" err="1">
                <a:solidFill>
                  <a:schemeClr val="bg2"/>
                </a:solidFill>
                <a:latin typeface="Georgia" panose="02040502050405020303" pitchFamily="18" charset="0"/>
              </a:rPr>
              <a:t>order_purchase_timestamp</a:t>
            </a:r>
            <a:r>
              <a:rPr lang="en-IN" sz="1050" b="1" dirty="0">
                <a:solidFill>
                  <a:schemeClr val="bg2"/>
                </a:solidFill>
                <a:latin typeface="Georgia" panose="02040502050405020303" pitchFamily="18" charset="0"/>
              </a:rPr>
              <a:t>) Payment Statistics</a:t>
            </a:r>
            <a:endParaRPr lang="en-US" sz="1050" b="1" dirty="0">
              <a:solidFill>
                <a:schemeClr val="bg2"/>
              </a:solidFill>
              <a:latin typeface="Georgia" panose="02040502050405020303" pitchFamily="18" charset="0"/>
            </a:endParaRPr>
          </a:p>
        </p:txBody>
      </p:sp>
      <p:sp>
        <p:nvSpPr>
          <p:cNvPr id="49" name="TextBox 48">
            <a:extLst>
              <a:ext uri="{FF2B5EF4-FFF2-40B4-BE49-F238E27FC236}">
                <a16:creationId xmlns:a16="http://schemas.microsoft.com/office/drawing/2014/main" id="{FE77A255-15C8-F973-D6ED-4DB4B961DDD9}"/>
              </a:ext>
            </a:extLst>
          </p:cNvPr>
          <p:cNvSpPr txBox="1"/>
          <p:nvPr/>
        </p:nvSpPr>
        <p:spPr>
          <a:xfrm>
            <a:off x="3762443" y="1585269"/>
            <a:ext cx="2267744" cy="577081"/>
          </a:xfrm>
          <a:prstGeom prst="rect">
            <a:avLst/>
          </a:prstGeom>
          <a:noFill/>
        </p:spPr>
        <p:txBody>
          <a:bodyPr wrap="square">
            <a:spAutoFit/>
          </a:bodyPr>
          <a:lstStyle/>
          <a:p>
            <a:pPr lvl="0"/>
            <a:r>
              <a:rPr lang="en-IN" sz="1050" b="1" dirty="0">
                <a:solidFill>
                  <a:schemeClr val="bg2"/>
                </a:solidFill>
                <a:latin typeface="Georgia" panose="02040502050405020303" pitchFamily="18" charset="0"/>
              </a:rPr>
              <a:t>Number of Orders with review score 5 and payment type as credit card.</a:t>
            </a:r>
            <a:endParaRPr lang="en-US" sz="1050" b="1" dirty="0">
              <a:solidFill>
                <a:schemeClr val="bg2"/>
              </a:solidFill>
              <a:latin typeface="Georgia" panose="02040502050405020303" pitchFamily="18" charset="0"/>
            </a:endParaRPr>
          </a:p>
        </p:txBody>
      </p:sp>
      <p:sp>
        <p:nvSpPr>
          <p:cNvPr id="51" name="TextBox 50">
            <a:extLst>
              <a:ext uri="{FF2B5EF4-FFF2-40B4-BE49-F238E27FC236}">
                <a16:creationId xmlns:a16="http://schemas.microsoft.com/office/drawing/2014/main" id="{015797FC-22CF-39C6-BE14-FDB05D810BE2}"/>
              </a:ext>
            </a:extLst>
          </p:cNvPr>
          <p:cNvSpPr txBox="1"/>
          <p:nvPr/>
        </p:nvSpPr>
        <p:spPr>
          <a:xfrm>
            <a:off x="5953335" y="2665719"/>
            <a:ext cx="2718103" cy="577081"/>
          </a:xfrm>
          <a:prstGeom prst="rect">
            <a:avLst/>
          </a:prstGeom>
          <a:noFill/>
        </p:spPr>
        <p:txBody>
          <a:bodyPr wrap="square">
            <a:spAutoFit/>
          </a:bodyPr>
          <a:lstStyle/>
          <a:p>
            <a:pPr lvl="0"/>
            <a:r>
              <a:rPr lang="en-IN" sz="1050" b="1" dirty="0">
                <a:solidFill>
                  <a:schemeClr val="bg2"/>
                </a:solidFill>
                <a:latin typeface="Georgia" panose="02040502050405020303" pitchFamily="18" charset="0"/>
              </a:rPr>
              <a:t>Average number of days taken for </a:t>
            </a:r>
            <a:r>
              <a:rPr lang="en-IN" sz="1050" b="1" dirty="0" err="1">
                <a:solidFill>
                  <a:schemeClr val="bg2"/>
                </a:solidFill>
                <a:latin typeface="Georgia" panose="02040502050405020303" pitchFamily="18" charset="0"/>
              </a:rPr>
              <a:t>order_delivered_customer_date</a:t>
            </a:r>
            <a:r>
              <a:rPr lang="en-IN" sz="1050" b="1" dirty="0">
                <a:solidFill>
                  <a:schemeClr val="bg2"/>
                </a:solidFill>
                <a:latin typeface="Georgia" panose="02040502050405020303" pitchFamily="18" charset="0"/>
              </a:rPr>
              <a:t> for </a:t>
            </a:r>
            <a:r>
              <a:rPr lang="en-IN" sz="1050" b="1" dirty="0" err="1">
                <a:solidFill>
                  <a:schemeClr val="bg2"/>
                </a:solidFill>
                <a:latin typeface="Georgia" panose="02040502050405020303" pitchFamily="18" charset="0"/>
              </a:rPr>
              <a:t>pet_shop</a:t>
            </a:r>
            <a:endParaRPr lang="en-US" sz="1050" b="1" dirty="0">
              <a:solidFill>
                <a:schemeClr val="bg2"/>
              </a:solidFill>
              <a:latin typeface="Georgia" panose="02040502050405020303" pitchFamily="18" charset="0"/>
            </a:endParaRPr>
          </a:p>
        </p:txBody>
      </p:sp>
      <p:sp>
        <p:nvSpPr>
          <p:cNvPr id="53" name="TextBox 52">
            <a:extLst>
              <a:ext uri="{FF2B5EF4-FFF2-40B4-BE49-F238E27FC236}">
                <a16:creationId xmlns:a16="http://schemas.microsoft.com/office/drawing/2014/main" id="{13C2BAC8-EDAF-A934-F6B4-759A9CEE589D}"/>
              </a:ext>
            </a:extLst>
          </p:cNvPr>
          <p:cNvSpPr txBox="1"/>
          <p:nvPr/>
        </p:nvSpPr>
        <p:spPr>
          <a:xfrm>
            <a:off x="3762443" y="3671951"/>
            <a:ext cx="2024772" cy="738664"/>
          </a:xfrm>
          <a:prstGeom prst="rect">
            <a:avLst/>
          </a:prstGeom>
          <a:noFill/>
        </p:spPr>
        <p:txBody>
          <a:bodyPr wrap="square">
            <a:spAutoFit/>
          </a:bodyPr>
          <a:lstStyle/>
          <a:p>
            <a:pPr lvl="0"/>
            <a:r>
              <a:rPr lang="en-IN" sz="1050" b="1" dirty="0">
                <a:solidFill>
                  <a:schemeClr val="bg2"/>
                </a:solidFill>
                <a:latin typeface="Georgia" panose="02040502050405020303" pitchFamily="18" charset="0"/>
              </a:rPr>
              <a:t>Average price and payment values from customers of </a:t>
            </a:r>
            <a:r>
              <a:rPr lang="en-IN" sz="1050" b="1" dirty="0" err="1">
                <a:solidFill>
                  <a:schemeClr val="bg2"/>
                </a:solidFill>
                <a:latin typeface="Georgia" panose="02040502050405020303" pitchFamily="18" charset="0"/>
              </a:rPr>
              <a:t>sao</a:t>
            </a:r>
            <a:r>
              <a:rPr lang="en-IN" sz="1050" b="1" dirty="0">
                <a:solidFill>
                  <a:schemeClr val="bg2"/>
                </a:solidFill>
                <a:latin typeface="Georgia" panose="02040502050405020303" pitchFamily="18" charset="0"/>
              </a:rPr>
              <a:t> </a:t>
            </a:r>
            <a:r>
              <a:rPr lang="en-IN" sz="1050" b="1" dirty="0" err="1">
                <a:solidFill>
                  <a:schemeClr val="bg2"/>
                </a:solidFill>
                <a:latin typeface="Georgia" panose="02040502050405020303" pitchFamily="18" charset="0"/>
              </a:rPr>
              <a:t>paulo</a:t>
            </a:r>
            <a:r>
              <a:rPr lang="en-IN" sz="1050" b="1" dirty="0">
                <a:solidFill>
                  <a:schemeClr val="bg2"/>
                </a:solidFill>
                <a:latin typeface="Georgia" panose="02040502050405020303" pitchFamily="18" charset="0"/>
              </a:rPr>
              <a:t> city</a:t>
            </a:r>
            <a:endParaRPr lang="en-US" sz="1050" b="1" dirty="0">
              <a:solidFill>
                <a:schemeClr val="bg2"/>
              </a:solidFill>
              <a:latin typeface="Georgia" panose="02040502050405020303" pitchFamily="18" charset="0"/>
            </a:endParaRPr>
          </a:p>
        </p:txBody>
      </p:sp>
      <p:sp>
        <p:nvSpPr>
          <p:cNvPr id="55" name="TextBox 54">
            <a:extLst>
              <a:ext uri="{FF2B5EF4-FFF2-40B4-BE49-F238E27FC236}">
                <a16:creationId xmlns:a16="http://schemas.microsoft.com/office/drawing/2014/main" id="{A266AE39-6BDD-4E66-BC11-5F0FED6E4707}"/>
              </a:ext>
            </a:extLst>
          </p:cNvPr>
          <p:cNvSpPr txBox="1"/>
          <p:nvPr/>
        </p:nvSpPr>
        <p:spPr>
          <a:xfrm>
            <a:off x="6078466" y="4732083"/>
            <a:ext cx="2645572" cy="854080"/>
          </a:xfrm>
          <a:prstGeom prst="rect">
            <a:avLst/>
          </a:prstGeom>
          <a:noFill/>
        </p:spPr>
        <p:txBody>
          <a:bodyPr wrap="square">
            <a:spAutoFit/>
          </a:bodyPr>
          <a:lstStyle/>
          <a:p>
            <a:pPr lvl="0"/>
            <a:r>
              <a:rPr lang="en-IN" sz="1050" b="1" dirty="0">
                <a:solidFill>
                  <a:schemeClr val="bg2"/>
                </a:solidFill>
                <a:latin typeface="Georgia" panose="02040502050405020303" pitchFamily="18" charset="0"/>
              </a:rPr>
              <a:t>Relationship between shipping days (</a:t>
            </a:r>
            <a:r>
              <a:rPr lang="en-IN" sz="1050" b="1" dirty="0" err="1">
                <a:solidFill>
                  <a:schemeClr val="bg2"/>
                </a:solidFill>
                <a:latin typeface="Georgia" panose="02040502050405020303" pitchFamily="18" charset="0"/>
              </a:rPr>
              <a:t>order_delivered_customer_date</a:t>
            </a:r>
            <a:r>
              <a:rPr lang="en-IN" sz="1050" b="1" dirty="0">
                <a:solidFill>
                  <a:schemeClr val="bg2"/>
                </a:solidFill>
                <a:latin typeface="Georgia" panose="02040502050405020303" pitchFamily="18" charset="0"/>
              </a:rPr>
              <a:t> - </a:t>
            </a:r>
            <a:r>
              <a:rPr lang="en-IN" sz="1050" b="1" dirty="0" err="1">
                <a:solidFill>
                  <a:schemeClr val="bg2"/>
                </a:solidFill>
                <a:latin typeface="Georgia" panose="02040502050405020303" pitchFamily="18" charset="0"/>
              </a:rPr>
              <a:t>order_purchase_timestamp</a:t>
            </a:r>
            <a:r>
              <a:rPr lang="en-IN" sz="1050" b="1" dirty="0">
                <a:solidFill>
                  <a:schemeClr val="bg2"/>
                </a:solidFill>
                <a:latin typeface="Georgia" panose="02040502050405020303" pitchFamily="18" charset="0"/>
              </a:rPr>
              <a:t>) Vs review scores</a:t>
            </a:r>
            <a:r>
              <a:rPr lang="en-IN" b="1" dirty="0">
                <a:solidFill>
                  <a:schemeClr val="bg2"/>
                </a:solidFill>
                <a:latin typeface="Georgia" panose="02040502050405020303" pitchFamily="18" charset="0"/>
              </a:rPr>
              <a:t>.</a:t>
            </a:r>
            <a:endParaRPr lang="en-US" b="1" dirty="0">
              <a:solidFill>
                <a:schemeClr val="bg2"/>
              </a:solidFill>
              <a:latin typeface="Georgia" panose="02040502050405020303" pitchFamily="18" charset="0"/>
            </a:endParaRPr>
          </a:p>
        </p:txBody>
      </p:sp>
      <p:sp>
        <p:nvSpPr>
          <p:cNvPr id="57" name="TextBox 56">
            <a:extLst>
              <a:ext uri="{FF2B5EF4-FFF2-40B4-BE49-F238E27FC236}">
                <a16:creationId xmlns:a16="http://schemas.microsoft.com/office/drawing/2014/main" id="{5F6C128E-B13B-B409-D57E-BF7F10759FAA}"/>
              </a:ext>
            </a:extLst>
          </p:cNvPr>
          <p:cNvSpPr txBox="1"/>
          <p:nvPr/>
        </p:nvSpPr>
        <p:spPr>
          <a:xfrm>
            <a:off x="8671438" y="142696"/>
            <a:ext cx="807396" cy="923330"/>
          </a:xfrm>
          <a:prstGeom prst="rect">
            <a:avLst/>
          </a:prstGeom>
          <a:noFill/>
        </p:spPr>
        <p:txBody>
          <a:bodyPr wrap="square">
            <a:spAutoFit/>
          </a:bodyPr>
          <a:lstStyle/>
          <a:p>
            <a:pPr lvl="0"/>
            <a:endParaRPr lang="en-IN" dirty="0"/>
          </a:p>
          <a:p>
            <a:pPr lvl="0"/>
            <a:r>
              <a:rPr lang="en-US" sz="3600" dirty="0">
                <a:solidFill>
                  <a:schemeClr val="bg1"/>
                </a:solidFill>
                <a:latin typeface="Georgia" panose="02040502050405020303" pitchFamily="18" charset="0"/>
              </a:rPr>
              <a:t> 1</a:t>
            </a:r>
          </a:p>
        </p:txBody>
      </p:sp>
      <p:sp>
        <p:nvSpPr>
          <p:cNvPr id="59" name="TextBox 58">
            <a:extLst>
              <a:ext uri="{FF2B5EF4-FFF2-40B4-BE49-F238E27FC236}">
                <a16:creationId xmlns:a16="http://schemas.microsoft.com/office/drawing/2014/main" id="{E6C1A411-D20F-B919-9FAE-81946314A825}"/>
              </a:ext>
            </a:extLst>
          </p:cNvPr>
          <p:cNvSpPr txBox="1"/>
          <p:nvPr/>
        </p:nvSpPr>
        <p:spPr>
          <a:xfrm>
            <a:off x="2809779" y="1234642"/>
            <a:ext cx="807396" cy="923330"/>
          </a:xfrm>
          <a:prstGeom prst="rect">
            <a:avLst/>
          </a:prstGeom>
          <a:noFill/>
        </p:spPr>
        <p:txBody>
          <a:bodyPr wrap="square">
            <a:spAutoFit/>
          </a:bodyPr>
          <a:lstStyle/>
          <a:p>
            <a:pPr lvl="0"/>
            <a:endParaRPr lang="en-IN" dirty="0"/>
          </a:p>
          <a:p>
            <a:pPr lvl="0"/>
            <a:r>
              <a:rPr lang="en-US" sz="3600" dirty="0">
                <a:solidFill>
                  <a:schemeClr val="bg1"/>
                </a:solidFill>
                <a:latin typeface="Georgia" panose="02040502050405020303" pitchFamily="18" charset="0"/>
              </a:rPr>
              <a:t>  2</a:t>
            </a:r>
          </a:p>
        </p:txBody>
      </p:sp>
      <p:sp>
        <p:nvSpPr>
          <p:cNvPr id="61" name="TextBox 60">
            <a:extLst>
              <a:ext uri="{FF2B5EF4-FFF2-40B4-BE49-F238E27FC236}">
                <a16:creationId xmlns:a16="http://schemas.microsoft.com/office/drawing/2014/main" id="{733AAFC0-1674-5033-0E56-06723B2FD448}"/>
              </a:ext>
            </a:extLst>
          </p:cNvPr>
          <p:cNvSpPr txBox="1"/>
          <p:nvPr/>
        </p:nvSpPr>
        <p:spPr>
          <a:xfrm>
            <a:off x="8597188" y="2261716"/>
            <a:ext cx="984315" cy="861774"/>
          </a:xfrm>
          <a:prstGeom prst="rect">
            <a:avLst/>
          </a:prstGeom>
          <a:noFill/>
        </p:spPr>
        <p:txBody>
          <a:bodyPr wrap="square">
            <a:spAutoFit/>
          </a:bodyPr>
          <a:lstStyle/>
          <a:p>
            <a:pPr lvl="0"/>
            <a:endParaRPr lang="en-IN" dirty="0"/>
          </a:p>
          <a:p>
            <a:pPr lvl="0"/>
            <a:r>
              <a:rPr lang="en-US" sz="3200" dirty="0">
                <a:solidFill>
                  <a:schemeClr val="bg1"/>
                </a:solidFill>
                <a:latin typeface="Georgia" panose="02040502050405020303" pitchFamily="18" charset="0"/>
              </a:rPr>
              <a:t>  3</a:t>
            </a:r>
          </a:p>
        </p:txBody>
      </p:sp>
      <p:sp>
        <p:nvSpPr>
          <p:cNvPr id="63" name="TextBox 62">
            <a:extLst>
              <a:ext uri="{FF2B5EF4-FFF2-40B4-BE49-F238E27FC236}">
                <a16:creationId xmlns:a16="http://schemas.microsoft.com/office/drawing/2014/main" id="{4125D684-EA86-03C4-4687-7AC60155B9BE}"/>
              </a:ext>
            </a:extLst>
          </p:cNvPr>
          <p:cNvSpPr txBox="1"/>
          <p:nvPr/>
        </p:nvSpPr>
        <p:spPr>
          <a:xfrm>
            <a:off x="2809779" y="3325702"/>
            <a:ext cx="1007445" cy="923330"/>
          </a:xfrm>
          <a:prstGeom prst="rect">
            <a:avLst/>
          </a:prstGeom>
          <a:noFill/>
        </p:spPr>
        <p:txBody>
          <a:bodyPr wrap="square">
            <a:spAutoFit/>
          </a:bodyPr>
          <a:lstStyle/>
          <a:p>
            <a:pPr lvl="0"/>
            <a:endParaRPr lang="en-IN" dirty="0"/>
          </a:p>
          <a:p>
            <a:pPr lvl="0"/>
            <a:r>
              <a:rPr lang="en-US" sz="3600" dirty="0">
                <a:solidFill>
                  <a:schemeClr val="bg1"/>
                </a:solidFill>
                <a:latin typeface="Georgia" panose="02040502050405020303" pitchFamily="18" charset="0"/>
              </a:rPr>
              <a:t> 4</a:t>
            </a:r>
          </a:p>
        </p:txBody>
      </p:sp>
      <p:sp>
        <p:nvSpPr>
          <p:cNvPr id="65" name="TextBox 64">
            <a:extLst>
              <a:ext uri="{FF2B5EF4-FFF2-40B4-BE49-F238E27FC236}">
                <a16:creationId xmlns:a16="http://schemas.microsoft.com/office/drawing/2014/main" id="{5B78BD10-5787-5DB3-66A4-539A70E9A058}"/>
              </a:ext>
            </a:extLst>
          </p:cNvPr>
          <p:cNvSpPr txBox="1"/>
          <p:nvPr/>
        </p:nvSpPr>
        <p:spPr>
          <a:xfrm>
            <a:off x="8755135" y="4407873"/>
            <a:ext cx="640002" cy="861774"/>
          </a:xfrm>
          <a:prstGeom prst="rect">
            <a:avLst/>
          </a:prstGeom>
          <a:noFill/>
        </p:spPr>
        <p:txBody>
          <a:bodyPr wrap="square">
            <a:spAutoFit/>
          </a:bodyPr>
          <a:lstStyle/>
          <a:p>
            <a:pPr lvl="0"/>
            <a:endParaRPr lang="en-IN" dirty="0"/>
          </a:p>
          <a:p>
            <a:pPr lvl="0"/>
            <a:r>
              <a:rPr lang="en-US" sz="3200" dirty="0">
                <a:solidFill>
                  <a:schemeClr val="bg1"/>
                </a:solidFill>
                <a:latin typeface="Georgia" panose="02040502050405020303" pitchFamily="18" charset="0"/>
              </a:rPr>
              <a:t> 5</a:t>
            </a:r>
          </a:p>
        </p:txBody>
      </p:sp>
      <p:sp>
        <p:nvSpPr>
          <p:cNvPr id="66" name="Rectangle: Rounded Corners 65">
            <a:extLst>
              <a:ext uri="{FF2B5EF4-FFF2-40B4-BE49-F238E27FC236}">
                <a16:creationId xmlns:a16="http://schemas.microsoft.com/office/drawing/2014/main" id="{0F5AD3C1-0627-00BD-CABB-A0B3F9250FEF}"/>
              </a:ext>
            </a:extLst>
          </p:cNvPr>
          <p:cNvSpPr/>
          <p:nvPr/>
        </p:nvSpPr>
        <p:spPr>
          <a:xfrm>
            <a:off x="244151" y="136797"/>
            <a:ext cx="2985796" cy="919565"/>
          </a:xfrm>
          <a:prstGeom prst="roundRect">
            <a:avLst/>
          </a:prstGeom>
          <a:gradFill>
            <a:gsLst>
              <a:gs pos="0">
                <a:schemeClr val="accent4">
                  <a:lumMod val="5000"/>
                  <a:lumOff val="95000"/>
                </a:schemeClr>
              </a:gs>
              <a:gs pos="65000">
                <a:schemeClr val="accent4">
                  <a:lumMod val="30000"/>
                  <a:lumOff val="70000"/>
                </a:schemeClr>
              </a:gs>
              <a:gs pos="25000">
                <a:srgbClr val="FBFAF8"/>
              </a:gs>
              <a:gs pos="24000">
                <a:srgbClr val="FAF9F6"/>
              </a:gs>
            </a:gsLst>
            <a:path path="circle">
              <a:fillToRect l="100000" b="10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8" name="TextBox 67">
            <a:extLst>
              <a:ext uri="{FF2B5EF4-FFF2-40B4-BE49-F238E27FC236}">
                <a16:creationId xmlns:a16="http://schemas.microsoft.com/office/drawing/2014/main" id="{D75F1F6F-9BFF-3447-0641-8566BB1C10F6}"/>
              </a:ext>
            </a:extLst>
          </p:cNvPr>
          <p:cNvSpPr txBox="1"/>
          <p:nvPr/>
        </p:nvSpPr>
        <p:spPr>
          <a:xfrm>
            <a:off x="932679" y="305608"/>
            <a:ext cx="2162234" cy="584775"/>
          </a:xfrm>
          <a:prstGeom prst="rect">
            <a:avLst/>
          </a:prstGeom>
          <a:noFill/>
        </p:spPr>
        <p:txBody>
          <a:bodyPr wrap="square">
            <a:spAutoFit/>
          </a:bodyPr>
          <a:lstStyle/>
          <a:p>
            <a:r>
              <a:rPr lang="en-US" sz="3200" b="1" kern="1200" dirty="0">
                <a:solidFill>
                  <a:schemeClr val="bg1"/>
                </a:solidFill>
                <a:latin typeface="Georgia" panose="02040502050405020303" pitchFamily="18" charset="0"/>
              </a:rPr>
              <a:t>KPI’s</a:t>
            </a:r>
            <a:endParaRPr lang="en-IN" sz="3200" dirty="0">
              <a:solidFill>
                <a:schemeClr val="bg1"/>
              </a:solidFill>
            </a:endParaRPr>
          </a:p>
        </p:txBody>
      </p:sp>
    </p:spTree>
    <p:extLst>
      <p:ext uri="{BB962C8B-B14F-4D97-AF65-F5344CB8AC3E}">
        <p14:creationId xmlns:p14="http://schemas.microsoft.com/office/powerpoint/2010/main" val="1652177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7"/>
                                        </p:tgtEl>
                                        <p:attrNameLst>
                                          <p:attrName>style.visibility</p:attrName>
                                        </p:attrNameLst>
                                      </p:cBhvr>
                                      <p:to>
                                        <p:strVal val="visible"/>
                                      </p:to>
                                    </p:set>
                                    <p:anim calcmode="lin" valueType="num">
                                      <p:cBhvr additive="base">
                                        <p:cTn id="7" dur="500" fill="hold"/>
                                        <p:tgtEl>
                                          <p:spTgt spid="57"/>
                                        </p:tgtEl>
                                        <p:attrNameLst>
                                          <p:attrName>ppt_x</p:attrName>
                                        </p:attrNameLst>
                                      </p:cBhvr>
                                      <p:tavLst>
                                        <p:tav tm="0">
                                          <p:val>
                                            <p:strVal val="#ppt_x"/>
                                          </p:val>
                                        </p:tav>
                                        <p:tav tm="100000">
                                          <p:val>
                                            <p:strVal val="#ppt_x"/>
                                          </p:val>
                                        </p:tav>
                                      </p:tavLst>
                                    </p:anim>
                                    <p:anim calcmode="lin" valueType="num">
                                      <p:cBhvr additive="base">
                                        <p:cTn id="8" dur="500" fill="hold"/>
                                        <p:tgtEl>
                                          <p:spTgt spid="57"/>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4"/>
                                        </p:tgtEl>
                                        <p:attrNameLst>
                                          <p:attrName>style.visibility</p:attrName>
                                        </p:attrNameLst>
                                      </p:cBhvr>
                                      <p:to>
                                        <p:strVal val="visible"/>
                                      </p:to>
                                    </p:set>
                                    <p:anim calcmode="lin" valueType="num">
                                      <p:cBhvr additive="base">
                                        <p:cTn id="11" dur="500" fill="hold"/>
                                        <p:tgtEl>
                                          <p:spTgt spid="44"/>
                                        </p:tgtEl>
                                        <p:attrNameLst>
                                          <p:attrName>ppt_x</p:attrName>
                                        </p:attrNameLst>
                                      </p:cBhvr>
                                      <p:tavLst>
                                        <p:tav tm="0">
                                          <p:val>
                                            <p:strVal val="#ppt_x"/>
                                          </p:val>
                                        </p:tav>
                                        <p:tav tm="100000">
                                          <p:val>
                                            <p:strVal val="#ppt_x"/>
                                          </p:val>
                                        </p:tav>
                                      </p:tavLst>
                                    </p:anim>
                                    <p:anim calcmode="lin" valueType="num">
                                      <p:cBhvr additive="base">
                                        <p:cTn id="12" dur="500" fill="hold"/>
                                        <p:tgtEl>
                                          <p:spTgt spid="44"/>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59"/>
                                        </p:tgtEl>
                                        <p:attrNameLst>
                                          <p:attrName>style.visibility</p:attrName>
                                        </p:attrNameLst>
                                      </p:cBhvr>
                                      <p:to>
                                        <p:strVal val="visible"/>
                                      </p:to>
                                    </p:set>
                                    <p:anim calcmode="lin" valueType="num">
                                      <p:cBhvr additive="base">
                                        <p:cTn id="15" dur="500" fill="hold"/>
                                        <p:tgtEl>
                                          <p:spTgt spid="59"/>
                                        </p:tgtEl>
                                        <p:attrNameLst>
                                          <p:attrName>ppt_x</p:attrName>
                                        </p:attrNameLst>
                                      </p:cBhvr>
                                      <p:tavLst>
                                        <p:tav tm="0">
                                          <p:val>
                                            <p:strVal val="#ppt_x"/>
                                          </p:val>
                                        </p:tav>
                                        <p:tav tm="100000">
                                          <p:val>
                                            <p:strVal val="#ppt_x"/>
                                          </p:val>
                                        </p:tav>
                                      </p:tavLst>
                                    </p:anim>
                                    <p:anim calcmode="lin" valueType="num">
                                      <p:cBhvr additive="base">
                                        <p:cTn id="16" dur="500" fill="hold"/>
                                        <p:tgtEl>
                                          <p:spTgt spid="59"/>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49"/>
                                        </p:tgtEl>
                                        <p:attrNameLst>
                                          <p:attrName>style.visibility</p:attrName>
                                        </p:attrNameLst>
                                      </p:cBhvr>
                                      <p:to>
                                        <p:strVal val="visible"/>
                                      </p:to>
                                    </p:set>
                                    <p:anim calcmode="lin" valueType="num">
                                      <p:cBhvr additive="base">
                                        <p:cTn id="19" dur="500" fill="hold"/>
                                        <p:tgtEl>
                                          <p:spTgt spid="49"/>
                                        </p:tgtEl>
                                        <p:attrNameLst>
                                          <p:attrName>ppt_x</p:attrName>
                                        </p:attrNameLst>
                                      </p:cBhvr>
                                      <p:tavLst>
                                        <p:tav tm="0">
                                          <p:val>
                                            <p:strVal val="#ppt_x"/>
                                          </p:val>
                                        </p:tav>
                                        <p:tav tm="100000">
                                          <p:val>
                                            <p:strVal val="#ppt_x"/>
                                          </p:val>
                                        </p:tav>
                                      </p:tavLst>
                                    </p:anim>
                                    <p:anim calcmode="lin" valueType="num">
                                      <p:cBhvr additive="base">
                                        <p:cTn id="20" dur="500" fill="hold"/>
                                        <p:tgtEl>
                                          <p:spTgt spid="49"/>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61"/>
                                        </p:tgtEl>
                                        <p:attrNameLst>
                                          <p:attrName>style.visibility</p:attrName>
                                        </p:attrNameLst>
                                      </p:cBhvr>
                                      <p:to>
                                        <p:strVal val="visible"/>
                                      </p:to>
                                    </p:set>
                                    <p:anim calcmode="lin" valueType="num">
                                      <p:cBhvr additive="base">
                                        <p:cTn id="23" dur="500" fill="hold"/>
                                        <p:tgtEl>
                                          <p:spTgt spid="61"/>
                                        </p:tgtEl>
                                        <p:attrNameLst>
                                          <p:attrName>ppt_x</p:attrName>
                                        </p:attrNameLst>
                                      </p:cBhvr>
                                      <p:tavLst>
                                        <p:tav tm="0">
                                          <p:val>
                                            <p:strVal val="#ppt_x"/>
                                          </p:val>
                                        </p:tav>
                                        <p:tav tm="100000">
                                          <p:val>
                                            <p:strVal val="#ppt_x"/>
                                          </p:val>
                                        </p:tav>
                                      </p:tavLst>
                                    </p:anim>
                                    <p:anim calcmode="lin" valueType="num">
                                      <p:cBhvr additive="base">
                                        <p:cTn id="24" dur="500" fill="hold"/>
                                        <p:tgtEl>
                                          <p:spTgt spid="61"/>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51"/>
                                        </p:tgtEl>
                                        <p:attrNameLst>
                                          <p:attrName>style.visibility</p:attrName>
                                        </p:attrNameLst>
                                      </p:cBhvr>
                                      <p:to>
                                        <p:strVal val="visible"/>
                                      </p:to>
                                    </p:set>
                                    <p:anim calcmode="lin" valueType="num">
                                      <p:cBhvr additive="base">
                                        <p:cTn id="27" dur="500" fill="hold"/>
                                        <p:tgtEl>
                                          <p:spTgt spid="51"/>
                                        </p:tgtEl>
                                        <p:attrNameLst>
                                          <p:attrName>ppt_x</p:attrName>
                                        </p:attrNameLst>
                                      </p:cBhvr>
                                      <p:tavLst>
                                        <p:tav tm="0">
                                          <p:val>
                                            <p:strVal val="#ppt_x"/>
                                          </p:val>
                                        </p:tav>
                                        <p:tav tm="100000">
                                          <p:val>
                                            <p:strVal val="#ppt_x"/>
                                          </p:val>
                                        </p:tav>
                                      </p:tavLst>
                                    </p:anim>
                                    <p:anim calcmode="lin" valueType="num">
                                      <p:cBhvr additive="base">
                                        <p:cTn id="28" dur="500" fill="hold"/>
                                        <p:tgtEl>
                                          <p:spTgt spid="51"/>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63"/>
                                        </p:tgtEl>
                                        <p:attrNameLst>
                                          <p:attrName>style.visibility</p:attrName>
                                        </p:attrNameLst>
                                      </p:cBhvr>
                                      <p:to>
                                        <p:strVal val="visible"/>
                                      </p:to>
                                    </p:set>
                                    <p:anim calcmode="lin" valueType="num">
                                      <p:cBhvr additive="base">
                                        <p:cTn id="31" dur="500" fill="hold"/>
                                        <p:tgtEl>
                                          <p:spTgt spid="63"/>
                                        </p:tgtEl>
                                        <p:attrNameLst>
                                          <p:attrName>ppt_x</p:attrName>
                                        </p:attrNameLst>
                                      </p:cBhvr>
                                      <p:tavLst>
                                        <p:tav tm="0">
                                          <p:val>
                                            <p:strVal val="#ppt_x"/>
                                          </p:val>
                                        </p:tav>
                                        <p:tav tm="100000">
                                          <p:val>
                                            <p:strVal val="#ppt_x"/>
                                          </p:val>
                                        </p:tav>
                                      </p:tavLst>
                                    </p:anim>
                                    <p:anim calcmode="lin" valueType="num">
                                      <p:cBhvr additive="base">
                                        <p:cTn id="32" dur="500" fill="hold"/>
                                        <p:tgtEl>
                                          <p:spTgt spid="63"/>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53"/>
                                        </p:tgtEl>
                                        <p:attrNameLst>
                                          <p:attrName>style.visibility</p:attrName>
                                        </p:attrNameLst>
                                      </p:cBhvr>
                                      <p:to>
                                        <p:strVal val="visible"/>
                                      </p:to>
                                    </p:set>
                                    <p:anim calcmode="lin" valueType="num">
                                      <p:cBhvr additive="base">
                                        <p:cTn id="35" dur="500" fill="hold"/>
                                        <p:tgtEl>
                                          <p:spTgt spid="53"/>
                                        </p:tgtEl>
                                        <p:attrNameLst>
                                          <p:attrName>ppt_x</p:attrName>
                                        </p:attrNameLst>
                                      </p:cBhvr>
                                      <p:tavLst>
                                        <p:tav tm="0">
                                          <p:val>
                                            <p:strVal val="#ppt_x"/>
                                          </p:val>
                                        </p:tav>
                                        <p:tav tm="100000">
                                          <p:val>
                                            <p:strVal val="#ppt_x"/>
                                          </p:val>
                                        </p:tav>
                                      </p:tavLst>
                                    </p:anim>
                                    <p:anim calcmode="lin" valueType="num">
                                      <p:cBhvr additive="base">
                                        <p:cTn id="36" dur="500" fill="hold"/>
                                        <p:tgtEl>
                                          <p:spTgt spid="53"/>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65"/>
                                        </p:tgtEl>
                                        <p:attrNameLst>
                                          <p:attrName>style.visibility</p:attrName>
                                        </p:attrNameLst>
                                      </p:cBhvr>
                                      <p:to>
                                        <p:strVal val="visible"/>
                                      </p:to>
                                    </p:set>
                                    <p:anim calcmode="lin" valueType="num">
                                      <p:cBhvr additive="base">
                                        <p:cTn id="39" dur="500" fill="hold"/>
                                        <p:tgtEl>
                                          <p:spTgt spid="65"/>
                                        </p:tgtEl>
                                        <p:attrNameLst>
                                          <p:attrName>ppt_x</p:attrName>
                                        </p:attrNameLst>
                                      </p:cBhvr>
                                      <p:tavLst>
                                        <p:tav tm="0">
                                          <p:val>
                                            <p:strVal val="#ppt_x"/>
                                          </p:val>
                                        </p:tav>
                                        <p:tav tm="100000">
                                          <p:val>
                                            <p:strVal val="#ppt_x"/>
                                          </p:val>
                                        </p:tav>
                                      </p:tavLst>
                                    </p:anim>
                                    <p:anim calcmode="lin" valueType="num">
                                      <p:cBhvr additive="base">
                                        <p:cTn id="40" dur="500" fill="hold"/>
                                        <p:tgtEl>
                                          <p:spTgt spid="65"/>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55"/>
                                        </p:tgtEl>
                                        <p:attrNameLst>
                                          <p:attrName>style.visibility</p:attrName>
                                        </p:attrNameLst>
                                      </p:cBhvr>
                                      <p:to>
                                        <p:strVal val="visible"/>
                                      </p:to>
                                    </p:set>
                                    <p:anim calcmode="lin" valueType="num">
                                      <p:cBhvr additive="base">
                                        <p:cTn id="43" dur="500" fill="hold"/>
                                        <p:tgtEl>
                                          <p:spTgt spid="55"/>
                                        </p:tgtEl>
                                        <p:attrNameLst>
                                          <p:attrName>ppt_x</p:attrName>
                                        </p:attrNameLst>
                                      </p:cBhvr>
                                      <p:tavLst>
                                        <p:tav tm="0">
                                          <p:val>
                                            <p:strVal val="#ppt_x"/>
                                          </p:val>
                                        </p:tav>
                                        <p:tav tm="100000">
                                          <p:val>
                                            <p:strVal val="#ppt_x"/>
                                          </p:val>
                                        </p:tav>
                                      </p:tavLst>
                                    </p:anim>
                                    <p:anim calcmode="lin" valueType="num">
                                      <p:cBhvr additive="base">
                                        <p:cTn id="44" dur="500" fill="hold"/>
                                        <p:tgtEl>
                                          <p:spTgt spid="5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9" grpId="0"/>
      <p:bldP spid="51" grpId="0"/>
      <p:bldP spid="53" grpId="0"/>
      <p:bldP spid="55" grpId="0"/>
      <p:bldP spid="57" grpId="0"/>
      <p:bldP spid="59" grpId="0"/>
      <p:bldP spid="61" grpId="0"/>
      <p:bldP spid="63" grpId="0"/>
      <p:bldP spid="65"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02471-DEEA-1913-41F3-007C8F4CC3EE}"/>
              </a:ext>
            </a:extLst>
          </p:cNvPr>
          <p:cNvSpPr>
            <a:spLocks noGrp="1"/>
          </p:cNvSpPr>
          <p:nvPr>
            <p:ph type="title"/>
          </p:nvPr>
        </p:nvSpPr>
        <p:spPr>
          <a:xfrm>
            <a:off x="913795" y="609600"/>
            <a:ext cx="5978072" cy="970450"/>
          </a:xfrm>
        </p:spPr>
        <p:txBody>
          <a:bodyPr>
            <a:normAutofit/>
          </a:bodyPr>
          <a:lstStyle/>
          <a:p>
            <a:r>
              <a:rPr lang="en-US" b="1" dirty="0"/>
              <a:t>INTRODUCTION</a:t>
            </a:r>
          </a:p>
        </p:txBody>
      </p:sp>
      <p:sp>
        <p:nvSpPr>
          <p:cNvPr id="3" name="Content Placeholder 2">
            <a:extLst>
              <a:ext uri="{FF2B5EF4-FFF2-40B4-BE49-F238E27FC236}">
                <a16:creationId xmlns:a16="http://schemas.microsoft.com/office/drawing/2014/main" id="{E8E5CF38-177A-FD48-31B2-56A829666D5A}"/>
              </a:ext>
            </a:extLst>
          </p:cNvPr>
          <p:cNvSpPr>
            <a:spLocks noGrp="1"/>
          </p:cNvSpPr>
          <p:nvPr>
            <p:ph idx="1"/>
          </p:nvPr>
        </p:nvSpPr>
        <p:spPr>
          <a:xfrm>
            <a:off x="913795" y="1828801"/>
            <a:ext cx="5978072" cy="3866048"/>
          </a:xfrm>
        </p:spPr>
        <p:txBody>
          <a:bodyPr anchor="ctr">
            <a:normAutofit fontScale="92500" lnSpcReduction="10000"/>
          </a:bodyPr>
          <a:lstStyle/>
          <a:p>
            <a:pPr>
              <a:lnSpc>
                <a:spcPct val="90000"/>
              </a:lnSpc>
              <a:buClr>
                <a:srgbClr val="C8A06D"/>
              </a:buClr>
            </a:pPr>
            <a:br>
              <a:rPr lang="en-US" sz="1600" dirty="0"/>
            </a:br>
            <a:r>
              <a:rPr lang="en-US" b="0" i="0" dirty="0">
                <a:solidFill>
                  <a:srgbClr val="D1D5DB"/>
                </a:solidFill>
                <a:effectLst/>
                <a:latin typeface="Söhne"/>
              </a:rPr>
              <a:t>Olist Data is a comprehensive Brazilian E-Commerce Public Dataset. It serves as a marketplace enabling sellers to showcase their products to a wider audience, alongside tools for effective store management, order tracking, and customer support. As Brazil's premier department store in the marketplace domain, Olist simplifies the process for small businesses across the country, connecting them to various channels seamlessly through a single contract. By leveraging Olist's platform, merchants can showcase their products on the Olist Store and utilize Olist's logistics partners for efficient delivery directly to customers. The company's focus lies in optimizing product structuring and delivering top-notch service to both tenants and end consumers</a:t>
            </a:r>
            <a:endParaRPr lang="en-US" dirty="0"/>
          </a:p>
        </p:txBody>
      </p:sp>
      <p:pic>
        <p:nvPicPr>
          <p:cNvPr id="5" name="Picture 4" descr="Person holding mouse">
            <a:extLst>
              <a:ext uri="{FF2B5EF4-FFF2-40B4-BE49-F238E27FC236}">
                <a16:creationId xmlns:a16="http://schemas.microsoft.com/office/drawing/2014/main" id="{96D9FC4E-7385-8DE3-869F-1FEFB524CD89}"/>
              </a:ext>
            </a:extLst>
          </p:cNvPr>
          <p:cNvPicPr>
            <a:picLocks noChangeAspect="1"/>
          </p:cNvPicPr>
          <p:nvPr/>
        </p:nvPicPr>
        <p:blipFill rotWithShape="1">
          <a:blip r:embed="rId3"/>
          <a:srcRect l="29446" r="26056" b="-1"/>
          <a:stretch/>
        </p:blipFill>
        <p:spPr>
          <a:xfrm>
            <a:off x="7620351" y="10"/>
            <a:ext cx="4571649" cy="6857990"/>
          </a:xfrm>
          <a:prstGeom prst="rect">
            <a:avLst/>
          </a:prstGeom>
        </p:spPr>
      </p:pic>
    </p:spTree>
    <p:extLst>
      <p:ext uri="{BB962C8B-B14F-4D97-AF65-F5344CB8AC3E}">
        <p14:creationId xmlns:p14="http://schemas.microsoft.com/office/powerpoint/2010/main" val="2475328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 calcmode="lin" valueType="num">
                                      <p:cBhvr additive="base">
                                        <p:cTn id="11"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9C6B8E-283D-41E5-C949-3532299627AB}"/>
              </a:ext>
            </a:extLst>
          </p:cNvPr>
          <p:cNvSpPr>
            <a:spLocks noGrp="1"/>
          </p:cNvSpPr>
          <p:nvPr>
            <p:ph type="title"/>
          </p:nvPr>
        </p:nvSpPr>
        <p:spPr>
          <a:xfrm>
            <a:off x="838200" y="681037"/>
            <a:ext cx="10515600" cy="1009651"/>
          </a:xfrm>
        </p:spPr>
        <p:txBody>
          <a:bodyPr>
            <a:normAutofit fontScale="90000"/>
          </a:bodyPr>
          <a:lstStyle/>
          <a:p>
            <a:pPr algn="ctr"/>
            <a:r>
              <a:rPr lang="en-US" sz="4000" dirty="0">
                <a:solidFill>
                  <a:srgbClr val="FF0000"/>
                </a:solidFill>
              </a:rPr>
              <a:t>DATA MODEL</a:t>
            </a:r>
            <a:br>
              <a:rPr lang="en-US" sz="2800" dirty="0">
                <a:solidFill>
                  <a:srgbClr val="FF0000"/>
                </a:solidFill>
              </a:rPr>
            </a:br>
            <a:r>
              <a:rPr lang="en-US" sz="2800" dirty="0">
                <a:latin typeface="+mn-lt"/>
              </a:rPr>
              <a:t>There are multiple datasets associated with the Olist store, and each dataset is connected through a common column  .</a:t>
            </a:r>
            <a:br>
              <a:rPr lang="en-US" sz="2800" dirty="0">
                <a:latin typeface="Algerian" panose="04020705040A02060702" pitchFamily="82" charset="0"/>
              </a:rPr>
            </a:br>
            <a:endParaRPr lang="en-US" sz="2800" dirty="0">
              <a:solidFill>
                <a:srgbClr val="FF0000"/>
              </a:solidFill>
            </a:endParaRPr>
          </a:p>
        </p:txBody>
      </p:sp>
      <p:pic>
        <p:nvPicPr>
          <p:cNvPr id="4" name="Content Placeholder 3">
            <a:extLst>
              <a:ext uri="{FF2B5EF4-FFF2-40B4-BE49-F238E27FC236}">
                <a16:creationId xmlns:a16="http://schemas.microsoft.com/office/drawing/2014/main" id="{9C9FAE7A-D618-8778-8007-2C686A50115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18489" y="1731963"/>
            <a:ext cx="6745496" cy="4059237"/>
          </a:xfrm>
          <a:prstGeom prst="rect">
            <a:avLst/>
          </a:prstGeom>
        </p:spPr>
      </p:pic>
    </p:spTree>
    <p:extLst>
      <p:ext uri="{BB962C8B-B14F-4D97-AF65-F5344CB8AC3E}">
        <p14:creationId xmlns:p14="http://schemas.microsoft.com/office/powerpoint/2010/main" val="576180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35D713E-D13D-AC6C-F7CD-267853A16B20}"/>
            </a:ext>
          </a:extLst>
        </p:cNvPr>
        <p:cNvGrpSpPr/>
        <p:nvPr/>
      </p:nvGrpSpPr>
      <p:grpSpPr>
        <a:xfrm>
          <a:off x="0" y="0"/>
          <a:ext cx="0" cy="0"/>
          <a:chOff x="0" y="0"/>
          <a:chExt cx="0" cy="0"/>
        </a:xfrm>
      </p:grpSpPr>
      <p:pic>
        <p:nvPicPr>
          <p:cNvPr id="100" name="Picture 4" descr="Colored pencils on black background">
            <a:extLst>
              <a:ext uri="{FF2B5EF4-FFF2-40B4-BE49-F238E27FC236}">
                <a16:creationId xmlns:a16="http://schemas.microsoft.com/office/drawing/2014/main" id="{C6AD691F-601F-A0F2-A493-853570E43D4E}"/>
              </a:ext>
            </a:extLst>
          </p:cNvPr>
          <p:cNvPicPr>
            <a:picLocks noChangeAspect="1"/>
          </p:cNvPicPr>
          <p:nvPr/>
        </p:nvPicPr>
        <p:blipFill>
          <a:blip r:embed="rId2">
            <a:extLst>
              <a:ext uri="{28A0092B-C50C-407E-A947-70E740481C1C}">
                <a14:useLocalDpi xmlns:a14="http://schemas.microsoft.com/office/drawing/2010/main" val="0"/>
              </a:ext>
            </a:extLst>
          </a:blip>
          <a:srcRect t="7800" b="7800"/>
          <a:stretch/>
        </p:blipFill>
        <p:spPr>
          <a:xfrm>
            <a:off x="20" y="10"/>
            <a:ext cx="12188932" cy="6856614"/>
          </a:xfrm>
          <a:prstGeom prst="rect">
            <a:avLst/>
          </a:prstGeom>
        </p:spPr>
      </p:pic>
      <p:sp>
        <p:nvSpPr>
          <p:cNvPr id="2" name="Title 1">
            <a:extLst>
              <a:ext uri="{FF2B5EF4-FFF2-40B4-BE49-F238E27FC236}">
                <a16:creationId xmlns:a16="http://schemas.microsoft.com/office/drawing/2014/main" id="{4A9B9BED-0143-DF05-5181-DE62999D2DE4}"/>
              </a:ext>
            </a:extLst>
          </p:cNvPr>
          <p:cNvSpPr>
            <a:spLocks noGrp="1"/>
          </p:cNvSpPr>
          <p:nvPr>
            <p:ph type="title"/>
          </p:nvPr>
        </p:nvSpPr>
        <p:spPr>
          <a:xfrm>
            <a:off x="1048160" y="3720883"/>
            <a:ext cx="4958128" cy="959327"/>
          </a:xfrm>
        </p:spPr>
        <p:txBody>
          <a:bodyPr vert="horz" lIns="91440" tIns="45720" rIns="91440" bIns="45720" rtlCol="0" anchor="b">
            <a:normAutofit/>
          </a:bodyPr>
          <a:lstStyle/>
          <a:p>
            <a:r>
              <a:rPr lang="en-US" sz="5400" b="1" kern="1200" dirty="0">
                <a:solidFill>
                  <a:srgbClr val="FFFFFF"/>
                </a:solidFill>
                <a:latin typeface="Georgia" panose="02040502050405020303" pitchFamily="18" charset="0"/>
              </a:rPr>
              <a:t>KPI-1</a:t>
            </a:r>
          </a:p>
        </p:txBody>
      </p:sp>
      <p:sp>
        <p:nvSpPr>
          <p:cNvPr id="3" name="Content Placeholder 2">
            <a:extLst>
              <a:ext uri="{FF2B5EF4-FFF2-40B4-BE49-F238E27FC236}">
                <a16:creationId xmlns:a16="http://schemas.microsoft.com/office/drawing/2014/main" id="{204E4EA5-ABFD-7187-A2E7-900CAE1DA861}"/>
              </a:ext>
            </a:extLst>
          </p:cNvPr>
          <p:cNvSpPr>
            <a:spLocks noGrp="1"/>
          </p:cNvSpPr>
          <p:nvPr>
            <p:ph idx="1"/>
          </p:nvPr>
        </p:nvSpPr>
        <p:spPr>
          <a:xfrm>
            <a:off x="957486" y="4886826"/>
            <a:ext cx="4958128" cy="1234538"/>
          </a:xfrm>
        </p:spPr>
        <p:txBody>
          <a:bodyPr vert="horz" lIns="91440" tIns="45720" rIns="91440" bIns="45720" rtlCol="0" anchor="t">
            <a:normAutofit lnSpcReduction="10000"/>
          </a:bodyPr>
          <a:lstStyle/>
          <a:p>
            <a:pPr marL="0" indent="0">
              <a:buNone/>
            </a:pPr>
            <a:r>
              <a:rPr lang="en-US" sz="2200" b="1" kern="1200" dirty="0">
                <a:solidFill>
                  <a:srgbClr val="FFFFFF"/>
                </a:solidFill>
                <a:latin typeface="Georgia" panose="02040502050405020303" pitchFamily="18" charset="0"/>
              </a:rPr>
              <a:t>Weekday Vs Weekend </a:t>
            </a:r>
          </a:p>
          <a:p>
            <a:pPr marL="0" indent="0">
              <a:buNone/>
            </a:pPr>
            <a:r>
              <a:rPr lang="en-US" sz="2200" b="1" kern="1200" dirty="0">
                <a:solidFill>
                  <a:srgbClr val="FFFFFF"/>
                </a:solidFill>
                <a:latin typeface="Georgia" panose="02040502050405020303" pitchFamily="18" charset="0"/>
              </a:rPr>
              <a:t>(order purchase timestamp) Payment Statistics</a:t>
            </a:r>
          </a:p>
        </p:txBody>
      </p:sp>
    </p:spTree>
    <p:extLst>
      <p:ext uri="{BB962C8B-B14F-4D97-AF65-F5344CB8AC3E}">
        <p14:creationId xmlns:p14="http://schemas.microsoft.com/office/powerpoint/2010/main" val="2247107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B5440F-79FA-AED2-1C39-3683507371CD}"/>
              </a:ext>
            </a:extLst>
          </p:cNvPr>
          <p:cNvSpPr>
            <a:spLocks noGrp="1"/>
          </p:cNvSpPr>
          <p:nvPr>
            <p:ph type="title"/>
          </p:nvPr>
        </p:nvSpPr>
        <p:spPr>
          <a:xfrm>
            <a:off x="2367643" y="541410"/>
            <a:ext cx="7413171" cy="279302"/>
          </a:xfrm>
        </p:spPr>
        <p:txBody>
          <a:bodyPr>
            <a:normAutofit fontScale="90000"/>
          </a:bodyPr>
          <a:lstStyle/>
          <a:p>
            <a:pPr algn="ctr"/>
            <a:r>
              <a:rPr lang="en-IN" sz="2700" b="1" dirty="0">
                <a:latin typeface="Elephant" panose="02020904090505020303" pitchFamily="18" charset="0"/>
              </a:rPr>
              <a:t>Weekday Vs Weekend</a:t>
            </a:r>
            <a:br>
              <a:rPr lang="en-US" sz="4400" b="1" dirty="0">
                <a:latin typeface="Elephant" panose="02020904090505020303" pitchFamily="18" charset="0"/>
              </a:rPr>
            </a:br>
            <a:endParaRPr lang="en-US" b="1" dirty="0">
              <a:latin typeface="Elephant" panose="02020904090505020303" pitchFamily="18" charset="0"/>
            </a:endParaRPr>
          </a:p>
        </p:txBody>
      </p:sp>
      <p:sp>
        <p:nvSpPr>
          <p:cNvPr id="3" name="Content Placeholder 2">
            <a:extLst>
              <a:ext uri="{FF2B5EF4-FFF2-40B4-BE49-F238E27FC236}">
                <a16:creationId xmlns:a16="http://schemas.microsoft.com/office/drawing/2014/main" id="{985A83D1-B4DC-75BD-AA21-16EAE2DB75AA}"/>
              </a:ext>
            </a:extLst>
          </p:cNvPr>
          <p:cNvSpPr>
            <a:spLocks noGrp="1"/>
          </p:cNvSpPr>
          <p:nvPr>
            <p:ph idx="1"/>
          </p:nvPr>
        </p:nvSpPr>
        <p:spPr>
          <a:xfrm>
            <a:off x="363895" y="923731"/>
            <a:ext cx="8437206" cy="5253232"/>
          </a:xfrm>
        </p:spPr>
        <p:txBody>
          <a:bodyPr>
            <a:normAutofit lnSpcReduction="10000"/>
          </a:bodyPr>
          <a:lstStyle/>
          <a:p>
            <a:pPr indent="-228600" algn="l">
              <a:lnSpc>
                <a:spcPct val="110000"/>
              </a:lnSpc>
              <a:buFont typeface="Arial" panose="020B0604020202020204" pitchFamily="34" charset="0"/>
              <a:buChar char="•"/>
            </a:pPr>
            <a:r>
              <a:rPr lang="en-US" sz="2000" b="1" u="sng" dirty="0">
                <a:solidFill>
                  <a:srgbClr val="FF0000"/>
                </a:solidFill>
                <a:latin typeface="Californian FB" panose="0207040306080B030204" pitchFamily="18" charset="0"/>
              </a:rPr>
              <a:t>Analysis:</a:t>
            </a:r>
            <a:endParaRPr lang="en-US" sz="2000" dirty="0">
              <a:latin typeface="Californian FB" panose="0207040306080B030204" pitchFamily="18" charset="0"/>
            </a:endParaRPr>
          </a:p>
          <a:p>
            <a:pPr indent="-228600" algn="l">
              <a:lnSpc>
                <a:spcPct val="110000"/>
              </a:lnSpc>
              <a:buFont typeface="Arial" panose="020B0604020202020204" pitchFamily="34" charset="0"/>
              <a:buChar char="•"/>
            </a:pPr>
            <a:r>
              <a:rPr lang="en-US" sz="2000" dirty="0">
                <a:solidFill>
                  <a:schemeClr val="tx2">
                    <a:lumMod val="75000"/>
                  </a:schemeClr>
                </a:solidFill>
                <a:effectLst/>
                <a:latin typeface="Californian FB" panose="0207040306080B030204" pitchFamily="18" charset="0"/>
              </a:rPr>
              <a:t>Payment Distribution </a:t>
            </a:r>
            <a:r>
              <a:rPr lang="en-US" sz="2000" dirty="0">
                <a:effectLst/>
                <a:latin typeface="Californian FB" panose="0207040306080B030204" pitchFamily="18" charset="0"/>
              </a:rPr>
              <a:t>: </a:t>
            </a:r>
            <a:r>
              <a:rPr lang="en-US" sz="2000" b="0" i="0" dirty="0">
                <a:effectLst/>
                <a:latin typeface="Californian FB" panose="0207040306080B030204" pitchFamily="18" charset="0"/>
              </a:rPr>
              <a:t>On weekdays, the majority of payments were made during business hours, while on weekends, payments were more evenly spread throughout the day.</a:t>
            </a:r>
          </a:p>
          <a:p>
            <a:pPr indent="-228600" algn="l">
              <a:lnSpc>
                <a:spcPct val="110000"/>
              </a:lnSpc>
              <a:buFont typeface="Arial" panose="020B0604020202020204" pitchFamily="34" charset="0"/>
              <a:buChar char="•"/>
            </a:pPr>
            <a:r>
              <a:rPr lang="en-US" sz="2000" dirty="0">
                <a:solidFill>
                  <a:schemeClr val="tx1"/>
                </a:solidFill>
                <a:effectLst/>
                <a:latin typeface="Californian FB" panose="0207040306080B030204" pitchFamily="18" charset="0"/>
              </a:rPr>
              <a:t>Transaction Volume : </a:t>
            </a:r>
            <a:r>
              <a:rPr lang="en-US" sz="2000" b="0" i="0" dirty="0">
                <a:effectLst/>
                <a:latin typeface="Californian FB" panose="0207040306080B030204" pitchFamily="18" charset="0"/>
              </a:rPr>
              <a:t>The analysis revealed a higher transaction volume on weekdays, with a significant drop observed during weekends.</a:t>
            </a:r>
          </a:p>
          <a:p>
            <a:pPr indent="-228600" algn="l">
              <a:lnSpc>
                <a:spcPct val="110000"/>
              </a:lnSpc>
              <a:buFont typeface="Arial" panose="020B0604020202020204" pitchFamily="34" charset="0"/>
              <a:buChar char="•"/>
            </a:pPr>
            <a:r>
              <a:rPr lang="en-US" sz="2000" b="0" i="0" dirty="0">
                <a:effectLst/>
                <a:latin typeface="Californian FB" panose="0207040306080B030204" pitchFamily="18" charset="0"/>
              </a:rPr>
              <a:t>Interestingly, the average payment amount on weekdays was found to be  higher    compared to weekends, indicating potentially different spending behaviors.</a:t>
            </a:r>
            <a:endParaRPr lang="en-US" sz="2000" dirty="0">
              <a:latin typeface="Californian FB" panose="0207040306080B030204" pitchFamily="18" charset="0"/>
            </a:endParaRPr>
          </a:p>
          <a:p>
            <a:pPr indent="-228600" algn="l">
              <a:lnSpc>
                <a:spcPct val="110000"/>
              </a:lnSpc>
              <a:buFont typeface="Arial" panose="020B0604020202020204" pitchFamily="34" charset="0"/>
              <a:buChar char="•"/>
            </a:pPr>
            <a:r>
              <a:rPr lang="en-US" sz="2000" dirty="0">
                <a:latin typeface="Californian FB" panose="0207040306080B030204" pitchFamily="18" charset="0"/>
              </a:rPr>
              <a:t>The number of orders received on weekdays is 76k and on weekends 22k.</a:t>
            </a:r>
          </a:p>
          <a:p>
            <a:pPr indent="-228600" algn="l">
              <a:lnSpc>
                <a:spcPct val="110000"/>
              </a:lnSpc>
              <a:buFont typeface="Arial" panose="020B0604020202020204" pitchFamily="34" charset="0"/>
              <a:buChar char="•"/>
            </a:pPr>
            <a:r>
              <a:rPr lang="en-US" sz="2000" b="1" u="sng" dirty="0">
                <a:solidFill>
                  <a:srgbClr val="FF0000"/>
                </a:solidFill>
                <a:latin typeface="Californian FB" panose="0207040306080B030204" pitchFamily="18" charset="0"/>
              </a:rPr>
              <a:t>SUGESSTION :</a:t>
            </a:r>
            <a:endParaRPr lang="en-US" sz="2000" u="sng" dirty="0">
              <a:solidFill>
                <a:srgbClr val="FF0000"/>
              </a:solidFill>
              <a:latin typeface="Californian FB" panose="0207040306080B030204" pitchFamily="18" charset="0"/>
            </a:endParaRPr>
          </a:p>
          <a:p>
            <a:pPr indent="-228600" algn="l">
              <a:lnSpc>
                <a:spcPct val="110000"/>
              </a:lnSpc>
              <a:buFont typeface="Arial" panose="020B0604020202020204" pitchFamily="34" charset="0"/>
              <a:buChar char="•"/>
            </a:pPr>
            <a:r>
              <a:rPr lang="en-US" sz="2000" dirty="0">
                <a:latin typeface="Californian FB" panose="0207040306080B030204" pitchFamily="18" charset="0"/>
              </a:rPr>
              <a:t>To increase the weekend sales we can release any special offers on the weekends or Tuesdays. Which helps to generate more revenue.</a:t>
            </a:r>
          </a:p>
        </p:txBody>
      </p:sp>
      <p:pic>
        <p:nvPicPr>
          <p:cNvPr id="6" name="Picture 5" descr="A pie chart with numbers and a yellow circle&#10;&#10;Description automatically generated">
            <a:extLst>
              <a:ext uri="{FF2B5EF4-FFF2-40B4-BE49-F238E27FC236}">
                <a16:creationId xmlns:a16="http://schemas.microsoft.com/office/drawing/2014/main" id="{0FB9A364-DF4E-7CB4-DAF3-8AFD3C88BB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94045" y="2214137"/>
            <a:ext cx="3238781" cy="2187130"/>
          </a:xfrm>
          <a:prstGeom prst="rect">
            <a:avLst/>
          </a:prstGeom>
        </p:spPr>
      </p:pic>
    </p:spTree>
    <p:extLst>
      <p:ext uri="{BB962C8B-B14F-4D97-AF65-F5344CB8AC3E}">
        <p14:creationId xmlns:p14="http://schemas.microsoft.com/office/powerpoint/2010/main" val="3524406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 calcmode="lin" valueType="num">
                                      <p:cBhvr additive="base">
                                        <p:cTn id="23"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 calcmode="lin" valueType="num">
                                      <p:cBhvr additive="base">
                                        <p:cTn id="2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5" end="5"/>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 calcmode="lin" valueType="num">
                                      <p:cBhvr additive="base">
                                        <p:cTn id="31"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6"/>
                                        </p:tgtEl>
                                        <p:attrNameLst>
                                          <p:attrName>style.visibility</p:attrName>
                                        </p:attrNameLst>
                                      </p:cBhvr>
                                      <p:to>
                                        <p:strVal val="visible"/>
                                      </p:to>
                                    </p:set>
                                    <p:anim calcmode="lin" valueType="num">
                                      <p:cBhvr additive="base">
                                        <p:cTn id="37" dur="500" fill="hold"/>
                                        <p:tgtEl>
                                          <p:spTgt spid="6"/>
                                        </p:tgtEl>
                                        <p:attrNameLst>
                                          <p:attrName>ppt_x</p:attrName>
                                        </p:attrNameLst>
                                      </p:cBhvr>
                                      <p:tavLst>
                                        <p:tav tm="0">
                                          <p:val>
                                            <p:strVal val="#ppt_x"/>
                                          </p:val>
                                        </p:tav>
                                        <p:tav tm="100000">
                                          <p:val>
                                            <p:strVal val="#ppt_x"/>
                                          </p:val>
                                        </p:tav>
                                      </p:tavLst>
                                    </p:anim>
                                    <p:anim calcmode="lin" valueType="num">
                                      <p:cBhvr additive="base">
                                        <p:cTn id="3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0" name="Picture 4" descr="Colored pencils on black background">
            <a:extLst>
              <a:ext uri="{FF2B5EF4-FFF2-40B4-BE49-F238E27FC236}">
                <a16:creationId xmlns:a16="http://schemas.microsoft.com/office/drawing/2014/main" id="{8BD1F6BB-04C9-AD18-A119-6EE9BAB668C3}"/>
              </a:ext>
            </a:extLst>
          </p:cNvPr>
          <p:cNvPicPr>
            <a:picLocks noChangeAspect="1"/>
          </p:cNvPicPr>
          <p:nvPr/>
        </p:nvPicPr>
        <p:blipFill>
          <a:blip r:embed="rId2">
            <a:extLst>
              <a:ext uri="{28A0092B-C50C-407E-A947-70E740481C1C}">
                <a14:useLocalDpi xmlns:a14="http://schemas.microsoft.com/office/drawing/2010/main" val="0"/>
              </a:ext>
            </a:extLst>
          </a:blip>
          <a:srcRect t="7800" b="7800"/>
          <a:stretch/>
        </p:blipFill>
        <p:spPr>
          <a:xfrm>
            <a:off x="20" y="10"/>
            <a:ext cx="12188932" cy="6856614"/>
          </a:xfrm>
          <a:prstGeom prst="rect">
            <a:avLst/>
          </a:prstGeom>
        </p:spPr>
      </p:pic>
      <p:sp>
        <p:nvSpPr>
          <p:cNvPr id="2" name="Title 1">
            <a:extLst>
              <a:ext uri="{FF2B5EF4-FFF2-40B4-BE49-F238E27FC236}">
                <a16:creationId xmlns:a16="http://schemas.microsoft.com/office/drawing/2014/main" id="{C9E59DB9-5D23-20A0-53B8-408FB7D25376}"/>
              </a:ext>
            </a:extLst>
          </p:cNvPr>
          <p:cNvSpPr>
            <a:spLocks noGrp="1"/>
          </p:cNvSpPr>
          <p:nvPr>
            <p:ph type="title"/>
          </p:nvPr>
        </p:nvSpPr>
        <p:spPr>
          <a:xfrm>
            <a:off x="1048160" y="3720883"/>
            <a:ext cx="4958128" cy="959327"/>
          </a:xfrm>
        </p:spPr>
        <p:txBody>
          <a:bodyPr vert="horz" lIns="91440" tIns="45720" rIns="91440" bIns="45720" rtlCol="0" anchor="b">
            <a:normAutofit/>
          </a:bodyPr>
          <a:lstStyle/>
          <a:p>
            <a:r>
              <a:rPr lang="en-US" sz="5400" b="1" kern="1200" dirty="0">
                <a:solidFill>
                  <a:srgbClr val="FFFFFF"/>
                </a:solidFill>
                <a:latin typeface="Georgia" panose="02040502050405020303" pitchFamily="18" charset="0"/>
              </a:rPr>
              <a:t>KPI-2</a:t>
            </a:r>
          </a:p>
        </p:txBody>
      </p:sp>
      <p:sp>
        <p:nvSpPr>
          <p:cNvPr id="3" name="Content Placeholder 2">
            <a:extLst>
              <a:ext uri="{FF2B5EF4-FFF2-40B4-BE49-F238E27FC236}">
                <a16:creationId xmlns:a16="http://schemas.microsoft.com/office/drawing/2014/main" id="{DAF8A7D0-6640-3B65-31EC-849847113D5F}"/>
              </a:ext>
            </a:extLst>
          </p:cNvPr>
          <p:cNvSpPr>
            <a:spLocks noGrp="1"/>
          </p:cNvSpPr>
          <p:nvPr>
            <p:ph idx="1"/>
          </p:nvPr>
        </p:nvSpPr>
        <p:spPr>
          <a:xfrm>
            <a:off x="957486" y="4886826"/>
            <a:ext cx="4958128" cy="1234538"/>
          </a:xfrm>
        </p:spPr>
        <p:txBody>
          <a:bodyPr vert="horz" lIns="91440" tIns="45720" rIns="91440" bIns="45720" rtlCol="0" anchor="t">
            <a:normAutofit/>
          </a:bodyPr>
          <a:lstStyle/>
          <a:p>
            <a:pPr marL="0" indent="0">
              <a:buNone/>
            </a:pPr>
            <a:r>
              <a:rPr lang="en-IN" sz="2000" dirty="0">
                <a:solidFill>
                  <a:schemeClr val="tx1"/>
                </a:solidFill>
                <a:latin typeface="Georgia" panose="02040502050405020303" pitchFamily="18" charset="0"/>
              </a:rPr>
              <a:t>Number of Orders with review score 5 and payment type as credit card</a:t>
            </a:r>
            <a:endParaRPr lang="en-US" sz="2200" b="1" kern="1200" dirty="0">
              <a:solidFill>
                <a:schemeClr val="tx1"/>
              </a:solidFill>
              <a:latin typeface="Georgia" panose="02040502050405020303" pitchFamily="18" charset="0"/>
            </a:endParaRPr>
          </a:p>
        </p:txBody>
      </p:sp>
    </p:spTree>
    <p:extLst>
      <p:ext uri="{BB962C8B-B14F-4D97-AF65-F5344CB8AC3E}">
        <p14:creationId xmlns:p14="http://schemas.microsoft.com/office/powerpoint/2010/main" val="94803154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
  <a:themeElements>
    <a:clrScheme name="Slate">
      <a:dk1>
        <a:sysClr val="windowText" lastClr="000000"/>
      </a:dk1>
      <a:lt1>
        <a:sysClr val="window" lastClr="FFFFFF"/>
      </a:lt1>
      <a:dk2>
        <a:srgbClr val="212123"/>
      </a:dk2>
      <a:lt2>
        <a:srgbClr val="DADADA"/>
      </a:lt2>
      <a:accent1>
        <a:srgbClr val="BC451B"/>
      </a:accent1>
      <a:accent2>
        <a:srgbClr val="D3BA68"/>
      </a:accent2>
      <a:accent3>
        <a:srgbClr val="BB8640"/>
      </a:accent3>
      <a:accent4>
        <a:srgbClr val="AD9277"/>
      </a:accent4>
      <a:accent5>
        <a:srgbClr val="A55A43"/>
      </a:accent5>
      <a:accent6>
        <a:srgbClr val="AD9D7B"/>
      </a:accent6>
      <a:hlink>
        <a:srgbClr val="E98052"/>
      </a:hlink>
      <a:folHlink>
        <a:srgbClr val="F4B69B"/>
      </a:folHlink>
    </a:clrScheme>
    <a:fontScheme name="Slate">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3F2DE9A5-64E6-437C-A389-CC4477E817E8}"/>
    </a:ext>
  </a:extLst>
</a:theme>
</file>

<file path=docProps/app.xml><?xml version="1.0" encoding="utf-8"?>
<Properties xmlns="http://schemas.openxmlformats.org/officeDocument/2006/extended-properties" xmlns:vt="http://schemas.openxmlformats.org/officeDocument/2006/docPropsVTypes">
  <Template/>
  <TotalTime>1046</TotalTime>
  <Words>1314</Words>
  <Application>Microsoft Office PowerPoint</Application>
  <PresentationFormat>Widescreen</PresentationFormat>
  <Paragraphs>130</Paragraphs>
  <Slides>25</Slides>
  <Notes>0</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25</vt:i4>
      </vt:variant>
    </vt:vector>
  </HeadingPairs>
  <TitlesOfParts>
    <vt:vector size="39" baseType="lpstr">
      <vt:lpstr>Algerian</vt:lpstr>
      <vt:lpstr>Arial</vt:lpstr>
      <vt:lpstr>Arial Black</vt:lpstr>
      <vt:lpstr>Bahnschrift Light</vt:lpstr>
      <vt:lpstr>Bookman Old Style</vt:lpstr>
      <vt:lpstr>Calibri</vt:lpstr>
      <vt:lpstr>Californian FB</vt:lpstr>
      <vt:lpstr>Calisto MT</vt:lpstr>
      <vt:lpstr>Elephant</vt:lpstr>
      <vt:lpstr>Georgia</vt:lpstr>
      <vt:lpstr>Söhne</vt:lpstr>
      <vt:lpstr>Wingdings</vt:lpstr>
      <vt:lpstr>Wingdings 2</vt:lpstr>
      <vt:lpstr>Slate</vt:lpstr>
      <vt:lpstr>Olist Store Analysis</vt:lpstr>
      <vt:lpstr>PowerPoint Presentation</vt:lpstr>
      <vt:lpstr>DATASET</vt:lpstr>
      <vt:lpstr>PowerPoint Presentation</vt:lpstr>
      <vt:lpstr>INTRODUCTION</vt:lpstr>
      <vt:lpstr>DATA MODEL There are multiple datasets associated with the Olist store, and each dataset is connected through a common column  . </vt:lpstr>
      <vt:lpstr>KPI-1</vt:lpstr>
      <vt:lpstr>Weekday Vs Weekend </vt:lpstr>
      <vt:lpstr>KPI-2</vt:lpstr>
      <vt:lpstr>Number of Orders with review score 5 and payment type as credit card</vt:lpstr>
      <vt:lpstr>PowerPoint Presentation</vt:lpstr>
      <vt:lpstr>KPI-3</vt:lpstr>
      <vt:lpstr>Average number of days taken to deliver order for pet_shop</vt:lpstr>
      <vt:lpstr>KPI-4</vt:lpstr>
      <vt:lpstr>Average price and payment values from customers of saopaulo city</vt:lpstr>
      <vt:lpstr>KPI-5</vt:lpstr>
      <vt:lpstr>Relationship between shipping days Vs review scores </vt:lpstr>
      <vt:lpstr>PowerPoint Presentation</vt:lpstr>
      <vt:lpstr>TOP 5 VS BOTTOM 5 CUSTOMER STATE</vt:lpstr>
      <vt:lpstr>Purchase Frequency by product category name </vt:lpstr>
      <vt:lpstr>Conclusion  </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Olist Store Analysis</dc:title>
  <dc:creator>Avantika Patil</dc:creator>
  <cp:lastModifiedBy>ActSoftware</cp:lastModifiedBy>
  <cp:revision>16</cp:revision>
  <dcterms:created xsi:type="dcterms:W3CDTF">2023-06-27T18:15:45Z</dcterms:created>
  <dcterms:modified xsi:type="dcterms:W3CDTF">2024-02-07T14:57:32Z</dcterms:modified>
</cp:coreProperties>
</file>